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9.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7" r:id="rId3"/>
    <p:sldId id="259" r:id="rId4"/>
    <p:sldId id="260" r:id="rId5"/>
    <p:sldId id="284" r:id="rId6"/>
    <p:sldId id="261" r:id="rId7"/>
    <p:sldId id="262" r:id="rId8"/>
    <p:sldId id="272" r:id="rId9"/>
    <p:sldId id="273" r:id="rId10"/>
    <p:sldId id="285" r:id="rId11"/>
    <p:sldId id="286" r:id="rId12"/>
    <p:sldId id="287" r:id="rId13"/>
    <p:sldId id="288" r:id="rId14"/>
    <p:sldId id="289" r:id="rId15"/>
    <p:sldId id="291" r:id="rId16"/>
    <p:sldId id="290" r:id="rId17"/>
    <p:sldId id="298" r:id="rId18"/>
    <p:sldId id="292" r:id="rId19"/>
    <p:sldId id="300" r:id="rId20"/>
    <p:sldId id="293" r:id="rId21"/>
    <p:sldId id="294" r:id="rId22"/>
    <p:sldId id="295" r:id="rId23"/>
    <p:sldId id="296" r:id="rId24"/>
    <p:sldId id="297" r:id="rId25"/>
    <p:sldId id="299" r:id="rId26"/>
    <p:sldId id="274" r:id="rId27"/>
    <p:sldId id="275" r:id="rId28"/>
    <p:sldId id="276" r:id="rId29"/>
    <p:sldId id="277" r:id="rId30"/>
    <p:sldId id="278" r:id="rId31"/>
    <p:sldId id="279" r:id="rId32"/>
    <p:sldId id="283"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qCQ/ExUEt6gzZa93OQMSkq4sA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271" autoAdjust="0"/>
  </p:normalViewPr>
  <p:slideViewPr>
    <p:cSldViewPr snapToGrid="0">
      <p:cViewPr varScale="1">
        <p:scale>
          <a:sx n="106" d="100"/>
          <a:sy n="106" d="100"/>
        </p:scale>
        <p:origin x="806"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CFC203BB-3C96-073F-81CA-122FEAEF53D8}"/>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E27DC347-09EA-4952-18C9-7966B9BE9A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C723E2CF-9CE1-561F-A8E0-6C63A7DB1D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942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545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096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980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7581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3370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729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255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677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902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091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7813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0404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8635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0238AFF-B81B-56F2-A0C8-CC624C29F283}"/>
            </a:ext>
          </a:extLst>
        </p:cNvPr>
        <p:cNvGrpSpPr/>
        <p:nvPr/>
      </p:nvGrpSpPr>
      <p:grpSpPr>
        <a:xfrm>
          <a:off x="0" y="0"/>
          <a:ext cx="0" cy="0"/>
          <a:chOff x="0" y="0"/>
          <a:chExt cx="0" cy="0"/>
        </a:xfrm>
      </p:grpSpPr>
      <p:sp>
        <p:nvSpPr>
          <p:cNvPr id="209" name="Google Shape;209;g2ab895c9b6c_0_209:notes">
            <a:extLst>
              <a:ext uri="{FF2B5EF4-FFF2-40B4-BE49-F238E27FC236}">
                <a16:creationId xmlns:a16="http://schemas.microsoft.com/office/drawing/2014/main" id="{15C9CE0B-A968-A235-F0C6-58E22EC51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a:extLst>
              <a:ext uri="{FF2B5EF4-FFF2-40B4-BE49-F238E27FC236}">
                <a16:creationId xmlns:a16="http://schemas.microsoft.com/office/drawing/2014/main" id="{0F8ABD2D-A9A5-4E31-B543-43E390A45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492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b895c9b6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ab895c9b6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b895c9b6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ab895c9b6c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b895c9b6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2ab895c9b6c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b895c9b6c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2ab895c9b6c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ab895c9b6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2ab895c9b6c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ab895c9b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g2ab895c9b6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8360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ab895c9b6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ab895c9b6c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b895c9b6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ab895c9b6c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b895c9b6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ab895c9b6c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5" name="Google Shape;4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g2ab895c9b6c_0_98"/>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rtl="0">
              <a:lnSpc>
                <a:spcPct val="90000"/>
              </a:lnSpc>
              <a:spcBef>
                <a:spcPts val="0"/>
              </a:spcBef>
              <a:spcAft>
                <a:spcPts val="0"/>
              </a:spcAft>
              <a:buClr>
                <a:schemeClr val="dk1"/>
              </a:buClr>
              <a:buSzPts val="2100"/>
              <a:buFont typeface="Calibri"/>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48" name="Google Shape;48;g2ab895c9b6c_0_98"/>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rtl="0">
              <a:lnSpc>
                <a:spcPct val="90000"/>
              </a:lnSpc>
              <a:spcBef>
                <a:spcPts val="0"/>
              </a:spcBef>
              <a:spcAft>
                <a:spcPts val="0"/>
              </a:spcAft>
              <a:buClr>
                <a:schemeClr val="dk1"/>
              </a:buClr>
              <a:buSzPts val="1400"/>
              <a:buChar char="●"/>
              <a:defRPr/>
            </a:lvl1pPr>
            <a:lvl2pPr marL="914400" lvl="1" indent="-298450" algn="l" rtl="0">
              <a:lnSpc>
                <a:spcPct val="90000"/>
              </a:lnSpc>
              <a:spcBef>
                <a:spcPts val="0"/>
              </a:spcBef>
              <a:spcAft>
                <a:spcPts val="0"/>
              </a:spcAft>
              <a:buClr>
                <a:schemeClr val="dk1"/>
              </a:buClr>
              <a:buSzPts val="1100"/>
              <a:buChar char="○"/>
              <a:defRPr/>
            </a:lvl2pPr>
            <a:lvl3pPr marL="1371600" lvl="2" indent="-298450" algn="l" rtl="0">
              <a:lnSpc>
                <a:spcPct val="90000"/>
              </a:lnSpc>
              <a:spcBef>
                <a:spcPts val="0"/>
              </a:spcBef>
              <a:spcAft>
                <a:spcPts val="0"/>
              </a:spcAft>
              <a:buClr>
                <a:schemeClr val="dk1"/>
              </a:buClr>
              <a:buSzPts val="1100"/>
              <a:buChar char="■"/>
              <a:defRPr/>
            </a:lvl3pPr>
            <a:lvl4pPr marL="1828800" lvl="3" indent="-298450" algn="l" rtl="0">
              <a:lnSpc>
                <a:spcPct val="90000"/>
              </a:lnSpc>
              <a:spcBef>
                <a:spcPts val="0"/>
              </a:spcBef>
              <a:spcAft>
                <a:spcPts val="0"/>
              </a:spcAft>
              <a:buClr>
                <a:schemeClr val="dk1"/>
              </a:buClr>
              <a:buSzPts val="1100"/>
              <a:buChar char="●"/>
              <a:defRPr/>
            </a:lvl4pPr>
            <a:lvl5pPr marL="2286000" lvl="4" indent="-298450" algn="l" rtl="0">
              <a:lnSpc>
                <a:spcPct val="90000"/>
              </a:lnSpc>
              <a:spcBef>
                <a:spcPts val="0"/>
              </a:spcBef>
              <a:spcAft>
                <a:spcPts val="0"/>
              </a:spcAft>
              <a:buClr>
                <a:schemeClr val="dk1"/>
              </a:buClr>
              <a:buSzPts val="1100"/>
              <a:buChar char="○"/>
              <a:defRPr/>
            </a:lvl5pPr>
            <a:lvl6pPr marL="2743200" lvl="5" indent="-298450" algn="l" rtl="0">
              <a:lnSpc>
                <a:spcPct val="90000"/>
              </a:lnSpc>
              <a:spcBef>
                <a:spcPts val="0"/>
              </a:spcBef>
              <a:spcAft>
                <a:spcPts val="0"/>
              </a:spcAft>
              <a:buClr>
                <a:schemeClr val="dk1"/>
              </a:buClr>
              <a:buSzPts val="1100"/>
              <a:buChar char="■"/>
              <a:defRPr/>
            </a:lvl6pPr>
            <a:lvl7pPr marL="3200400" lvl="6" indent="-298450" algn="l" rtl="0">
              <a:lnSpc>
                <a:spcPct val="90000"/>
              </a:lnSpc>
              <a:spcBef>
                <a:spcPts val="0"/>
              </a:spcBef>
              <a:spcAft>
                <a:spcPts val="0"/>
              </a:spcAft>
              <a:buClr>
                <a:schemeClr val="dk1"/>
              </a:buClr>
              <a:buSzPts val="1100"/>
              <a:buChar char="●"/>
              <a:defRPr/>
            </a:lvl7pPr>
            <a:lvl8pPr marL="3657600" lvl="7" indent="-298450" algn="l" rtl="0">
              <a:lnSpc>
                <a:spcPct val="90000"/>
              </a:lnSpc>
              <a:spcBef>
                <a:spcPts val="0"/>
              </a:spcBef>
              <a:spcAft>
                <a:spcPts val="0"/>
              </a:spcAft>
              <a:buClr>
                <a:schemeClr val="dk1"/>
              </a:buClr>
              <a:buSzPts val="1100"/>
              <a:buChar char="○"/>
              <a:defRPr/>
            </a:lvl8pPr>
            <a:lvl9pPr marL="4114800" lvl="8" indent="-298450" algn="l" rtl="0">
              <a:lnSpc>
                <a:spcPct val="90000"/>
              </a:lnSpc>
              <a:spcBef>
                <a:spcPts val="0"/>
              </a:spcBef>
              <a:spcAft>
                <a:spcPts val="0"/>
              </a:spcAft>
              <a:buClr>
                <a:schemeClr val="dk1"/>
              </a:buClr>
              <a:buSzPts val="1100"/>
              <a:buChar char="■"/>
              <a:defRPr/>
            </a:lvl9pPr>
          </a:lstStyle>
          <a:p>
            <a:endParaRPr/>
          </a:p>
        </p:txBody>
      </p:sp>
      <p:sp>
        <p:nvSpPr>
          <p:cNvPr id="49" name="Google Shape;49;g2ab895c9b6c_0_9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2" name="Google Shape;2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8" name="Google Shape;3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ti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doi.org/10.4172/2157-7587.1000268" TargetMode="External"/><Relationship Id="rId4" Type="http://schemas.openxmlformats.org/officeDocument/2006/relationships/hyperlink" Target="https://doi.org/https:/doi.org/10.1016/j.rsase.2019.10024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
          <p:cNvPicPr preferRelativeResize="0"/>
          <p:nvPr/>
        </p:nvPicPr>
        <p:blipFill rotWithShape="1">
          <a:blip r:embed="rId3">
            <a:alphaModFix/>
          </a:blip>
          <a:srcRect/>
          <a:stretch/>
        </p:blipFill>
        <p:spPr>
          <a:xfrm>
            <a:off x="-16495" y="0"/>
            <a:ext cx="550657" cy="5143499"/>
          </a:xfrm>
          <a:prstGeom prst="rect">
            <a:avLst/>
          </a:prstGeom>
          <a:noFill/>
          <a:ln>
            <a:noFill/>
          </a:ln>
        </p:spPr>
      </p:pic>
      <p:sp>
        <p:nvSpPr>
          <p:cNvPr id="58" name="Google Shape;58;p1"/>
          <p:cNvSpPr txBox="1"/>
          <p:nvPr/>
        </p:nvSpPr>
        <p:spPr>
          <a:xfrm>
            <a:off x="707932" y="276752"/>
            <a:ext cx="7026300" cy="1015622"/>
          </a:xfrm>
          <a:prstGeom prst="rect">
            <a:avLst/>
          </a:prstGeom>
          <a:noFill/>
          <a:ln>
            <a:noFill/>
          </a:ln>
        </p:spPr>
        <p:txBody>
          <a:bodyPr spcFirstLastPara="1" wrap="square" lIns="91425" tIns="45700" rIns="91425" bIns="45700" anchor="t" anchorCtr="0">
            <a:spAutoFit/>
          </a:bodyPr>
          <a:lstStyle/>
          <a:p>
            <a:pPr algn="ctr" eaLnBrk="0" hangingPunct="0">
              <a:defRPr/>
            </a:pPr>
            <a:r>
              <a:rPr lang="en-US" sz="2000" b="1" dirty="0">
                <a:latin typeface="Times New Roman" panose="02020603050405020304" pitchFamily="18" charset="0"/>
                <a:cs typeface="Times New Roman" panose="02020603050405020304" pitchFamily="18" charset="0"/>
              </a:rPr>
              <a:t>Department of Information Technology</a:t>
            </a:r>
          </a:p>
          <a:p>
            <a:pPr algn="ctr"/>
            <a:r>
              <a:rPr lang="en-US" sz="2000" b="1" dirty="0">
                <a:latin typeface="Times New Roman" panose="02020603050405020304" pitchFamily="18" charset="0"/>
                <a:cs typeface="Times New Roman" panose="02020603050405020304" pitchFamily="18" charset="0"/>
              </a:rPr>
              <a:t>Session: 2023-2024</a:t>
            </a:r>
          </a:p>
          <a:p>
            <a:pPr marL="0" marR="0" lvl="0" indent="0" algn="ctr" rtl="0">
              <a:lnSpc>
                <a:spcPct val="100000"/>
              </a:lnSpc>
              <a:spcBef>
                <a:spcPts val="0"/>
              </a:spcBef>
              <a:spcAft>
                <a:spcPts val="0"/>
              </a:spcAft>
              <a:buNone/>
            </a:pPr>
            <a:endParaRPr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59" name="Google Shape;59;p1"/>
          <p:cNvSpPr txBox="1"/>
          <p:nvPr/>
        </p:nvSpPr>
        <p:spPr>
          <a:xfrm>
            <a:off x="417637" y="1894397"/>
            <a:ext cx="7921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dirty="0">
                <a:solidFill>
                  <a:srgbClr val="940000"/>
                </a:solidFill>
                <a:latin typeface="Times New Roman" panose="02020603050405020304" pitchFamily="18" charset="0"/>
                <a:ea typeface="Times New Roman"/>
                <a:cs typeface="Times New Roman" panose="02020603050405020304" pitchFamily="18" charset="0"/>
                <a:sym typeface="Times New Roman"/>
              </a:rPr>
              <a:t>Title of the Project:- LULC Change Detection</a:t>
            </a:r>
            <a:endParaRPr sz="1800" b="1" i="0" u="none" strike="noStrike" cap="none" dirty="0">
              <a:solidFill>
                <a:srgbClr val="94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60" name="Google Shape;60;p1"/>
          <p:cNvSpPr txBox="1"/>
          <p:nvPr/>
        </p:nvSpPr>
        <p:spPr>
          <a:xfrm>
            <a:off x="534162" y="3051421"/>
            <a:ext cx="3120300" cy="7213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Presented By:</a:t>
            </a:r>
          </a:p>
          <a:p>
            <a:pPr marL="0" marR="0" lvl="0" indent="0" algn="l" rtl="0">
              <a:lnSpc>
                <a:spcPct val="100000"/>
              </a:lnSpc>
              <a:spcBef>
                <a:spcPts val="0"/>
              </a:spcBef>
              <a:spcAft>
                <a:spcPts val="0"/>
              </a:spcAft>
              <a:buClr>
                <a:srgbClr val="000000"/>
              </a:buClr>
              <a:buSzPts val="1400"/>
              <a:buFont typeface="Arial"/>
              <a:buNone/>
            </a:pPr>
            <a:endParaRPr lang="en-US" b="1"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dirty="0">
                <a:latin typeface="Times New Roman" panose="02020603050405020304" pitchFamily="18" charset="0"/>
                <a:ea typeface="Times New Roman"/>
                <a:cs typeface="Times New Roman" panose="02020603050405020304" pitchFamily="18" charset="0"/>
                <a:sym typeface="Times New Roman"/>
              </a:rPr>
              <a:t>Chandrakant Dhule (IT_B_48)</a:t>
            </a:r>
          </a:p>
          <a:p>
            <a:pPr marL="457200" marR="0" lvl="1" indent="0" algn="ctr" rtl="0">
              <a:lnSpc>
                <a:spcPct val="100000"/>
              </a:lnSpc>
              <a:spcBef>
                <a:spcPts val="280"/>
              </a:spcBef>
              <a:spcAft>
                <a:spcPts val="0"/>
              </a:spcAft>
              <a:buClr>
                <a:srgbClr val="000000"/>
              </a:buClr>
              <a:buSzPts val="1400"/>
              <a:buFont typeface="Arial"/>
              <a:buNone/>
            </a:pPr>
            <a:endParaRPr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280"/>
              </a:spcBef>
              <a:spcAft>
                <a:spcPts val="0"/>
              </a:spcAft>
              <a:buClr>
                <a:srgbClr val="000000"/>
              </a:buClr>
              <a:buSzPts val="1400"/>
              <a:buFont typeface="Arial"/>
              <a:buNone/>
            </a:pPr>
            <a:endParaRPr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61" name="Google Shape;61;p1"/>
          <p:cNvSpPr txBox="1"/>
          <p:nvPr/>
        </p:nvSpPr>
        <p:spPr>
          <a:xfrm>
            <a:off x="5363999" y="2909560"/>
            <a:ext cx="3069037" cy="809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100000"/>
              <a:buFont typeface="Arial"/>
              <a:buNone/>
            </a:pPr>
            <a:endParaRPr lang="en-IN"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306"/>
              </a:spcBef>
              <a:spcAft>
                <a:spcPts val="0"/>
              </a:spcAft>
              <a:buClr>
                <a:srgbClr val="000000"/>
              </a:buClr>
              <a:buSzPct val="72000"/>
              <a:buFont typeface="Arial"/>
              <a:buNone/>
            </a:pPr>
            <a:r>
              <a:rPr lang="en-US"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Guide:</a:t>
            </a:r>
          </a:p>
          <a:p>
            <a:pPr marL="0" marR="0" lvl="0" indent="0" algn="ctr" rtl="0">
              <a:lnSpc>
                <a:spcPct val="100000"/>
              </a:lnSpc>
              <a:spcBef>
                <a:spcPts val="306"/>
              </a:spcBef>
              <a:spcAft>
                <a:spcPts val="0"/>
              </a:spcAft>
              <a:buClr>
                <a:srgbClr val="000000"/>
              </a:buClr>
              <a:buSzPct val="72000"/>
              <a:buFont typeface="Arial"/>
              <a:buNone/>
            </a:pPr>
            <a:r>
              <a:rPr lang="en-US" dirty="0">
                <a:latin typeface="Times New Roman" panose="02020603050405020304" pitchFamily="18" charset="0"/>
                <a:ea typeface="Times New Roman"/>
                <a:cs typeface="Times New Roman" panose="02020603050405020304" pitchFamily="18" charset="0"/>
                <a:sym typeface="Times New Roman"/>
              </a:rPr>
              <a:t>Prof. Pranay Meshram</a:t>
            </a:r>
            <a:endParaRPr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62" name="Google Shape;62;p1"/>
          <p:cNvSpPr/>
          <p:nvPr/>
        </p:nvSpPr>
        <p:spPr>
          <a:xfrm>
            <a:off x="7193560" y="1215818"/>
            <a:ext cx="162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Date :03/06/2024</a:t>
            </a:r>
            <a:endParaRPr sz="14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85DFE484-51C6-7616-E2DB-57988DABDA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3520" y="115829"/>
            <a:ext cx="2062480" cy="819785"/>
          </a:xfrm>
          <a:prstGeom prst="rect">
            <a:avLst/>
          </a:prstGeom>
          <a:noFill/>
          <a:ln>
            <a:noFill/>
          </a:ln>
        </p:spPr>
      </p:pic>
      <p:pic>
        <p:nvPicPr>
          <p:cNvPr id="3" name="Picture 2">
            <a:extLst>
              <a:ext uri="{FF2B5EF4-FFF2-40B4-BE49-F238E27FC236}">
                <a16:creationId xmlns:a16="http://schemas.microsoft.com/office/drawing/2014/main" id="{00D8F620-A801-5A0B-986C-B21402AD9736}"/>
              </a:ext>
            </a:extLst>
          </p:cNvPr>
          <p:cNvPicPr/>
          <p:nvPr/>
        </p:nvPicPr>
        <p:blipFill>
          <a:blip r:embed="rId5"/>
          <a:stretch>
            <a:fillRect/>
          </a:stretch>
        </p:blipFill>
        <p:spPr>
          <a:xfrm>
            <a:off x="602582" y="4629438"/>
            <a:ext cx="8541418" cy="4763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8118FE1-50EF-24C3-F6F9-06D6C0FBA8E1}"/>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6AEB4DFC-004B-767A-1D14-972FB697FDDC}"/>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2DB28578-FDC1-ABE4-F740-57A759CCF83F}"/>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97DB536E-7748-C0CA-8699-B48E7E46B7A1}"/>
              </a:ext>
            </a:extLst>
          </p:cNvPr>
          <p:cNvSpPr txBox="1"/>
          <p:nvPr/>
        </p:nvSpPr>
        <p:spPr>
          <a:xfrm>
            <a:off x="3094819" y="479238"/>
            <a:ext cx="1887581" cy="430857"/>
          </a:xfrm>
          <a:prstGeom prst="rect">
            <a:avLst/>
          </a:prstGeom>
          <a:noFill/>
          <a:ln>
            <a:noFill/>
          </a:ln>
        </p:spPr>
        <p:txBody>
          <a:bodyPr spcFirstLastPara="1" wrap="square" lIns="91425" tIns="91425" rIns="91425" bIns="91425" anchor="t" anchorCtr="0">
            <a:spAutoFit/>
          </a:bodyPr>
          <a:lstStyle/>
          <a:p>
            <a:pPr algn="l"/>
            <a:r>
              <a:rPr lang="en-US" sz="1600" b="1" i="0" dirty="0">
                <a:solidFill>
                  <a:srgbClr val="374151"/>
                </a:solidFill>
                <a:effectLst/>
                <a:latin typeface="Söhne"/>
              </a:rPr>
              <a:t>COLLECT THE DATA:</a:t>
            </a:r>
            <a:r>
              <a:rPr lang="en-IN" sz="1600" dirty="0">
                <a:solidFill>
                  <a:schemeClr val="dk1"/>
                </a:solidFill>
                <a:latin typeface="Times New Roman"/>
                <a:ea typeface="Times New Roman"/>
                <a:cs typeface="Times New Roman"/>
                <a:sym typeface="Times New Roman"/>
              </a:rPr>
              <a:t> </a:t>
            </a:r>
            <a:endParaRPr sz="16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36B9C0C-4BAD-DA1A-F88F-9C37D6B161B6}"/>
              </a:ext>
            </a:extLst>
          </p:cNvPr>
          <p:cNvPicPr>
            <a:picLocks noChangeAspect="1"/>
          </p:cNvPicPr>
          <p:nvPr/>
        </p:nvPicPr>
        <p:blipFill>
          <a:blip r:embed="rId4"/>
          <a:stretch>
            <a:fillRect/>
          </a:stretch>
        </p:blipFill>
        <p:spPr>
          <a:xfrm>
            <a:off x="545581" y="1026169"/>
            <a:ext cx="7687038" cy="3222610"/>
          </a:xfrm>
          <a:prstGeom prst="rect">
            <a:avLst/>
          </a:prstGeom>
        </p:spPr>
      </p:pic>
    </p:spTree>
    <p:extLst>
      <p:ext uri="{BB962C8B-B14F-4D97-AF65-F5344CB8AC3E}">
        <p14:creationId xmlns:p14="http://schemas.microsoft.com/office/powerpoint/2010/main" val="363299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59EA18C9-ECE0-38DD-F5C5-A1D0ACEC4BD5}"/>
              </a:ext>
            </a:extLst>
          </p:cNvPr>
          <p:cNvSpPr txBox="1"/>
          <p:nvPr/>
        </p:nvSpPr>
        <p:spPr>
          <a:xfrm>
            <a:off x="1042819" y="525350"/>
            <a:ext cx="7189800" cy="830966"/>
          </a:xfrm>
          <a:prstGeom prst="rect">
            <a:avLst/>
          </a:prstGeom>
          <a:noFill/>
          <a:ln>
            <a:noFill/>
          </a:ln>
        </p:spPr>
        <p:txBody>
          <a:bodyPr spcFirstLastPara="1" wrap="square" lIns="91425" tIns="91425" rIns="91425" bIns="91425" anchor="t" anchorCtr="0">
            <a:spAutoFit/>
          </a:bodyPr>
          <a:lstStyle/>
          <a:p>
            <a:pPr algn="l"/>
            <a:endParaRPr lang="en-US" b="0" i="0" dirty="0">
              <a:solidFill>
                <a:srgbClr val="374151"/>
              </a:solidFill>
              <a:effectLst/>
              <a:latin typeface="Söhne"/>
            </a:endParaRPr>
          </a:p>
          <a:p>
            <a:pPr algn="l"/>
            <a:endParaRPr lang="en-IN" b="0" i="0" dirty="0">
              <a:solidFill>
                <a:srgbClr val="374151"/>
              </a:solidFill>
              <a:effectLst/>
              <a:latin typeface="Söhne"/>
            </a:endParaRPr>
          </a:p>
          <a:p>
            <a:pPr marL="45720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7232E6D-92FC-4D2D-0B7C-AAB6642088CE}"/>
              </a:ext>
            </a:extLst>
          </p:cNvPr>
          <p:cNvPicPr>
            <a:picLocks noChangeAspect="1"/>
          </p:cNvPicPr>
          <p:nvPr/>
        </p:nvPicPr>
        <p:blipFill>
          <a:blip r:embed="rId4"/>
          <a:stretch>
            <a:fillRect/>
          </a:stretch>
        </p:blipFill>
        <p:spPr>
          <a:xfrm>
            <a:off x="492162" y="940833"/>
            <a:ext cx="7456638" cy="3098367"/>
          </a:xfrm>
          <a:prstGeom prst="rect">
            <a:avLst/>
          </a:prstGeom>
        </p:spPr>
      </p:pic>
    </p:spTree>
    <p:extLst>
      <p:ext uri="{BB962C8B-B14F-4D97-AF65-F5344CB8AC3E}">
        <p14:creationId xmlns:p14="http://schemas.microsoft.com/office/powerpoint/2010/main" val="368055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59EA18C9-ECE0-38DD-F5C5-A1D0ACEC4BD5}"/>
              </a:ext>
            </a:extLst>
          </p:cNvPr>
          <p:cNvSpPr txBox="1"/>
          <p:nvPr/>
        </p:nvSpPr>
        <p:spPr>
          <a:xfrm>
            <a:off x="2403619" y="197150"/>
            <a:ext cx="2859581" cy="861744"/>
          </a:xfrm>
          <a:prstGeom prst="rect">
            <a:avLst/>
          </a:prstGeom>
          <a:noFill/>
          <a:ln>
            <a:noFill/>
          </a:ln>
        </p:spPr>
        <p:txBody>
          <a:bodyPr spcFirstLastPara="1" wrap="square" lIns="91425" tIns="91425" rIns="91425" bIns="91425" anchor="t" anchorCtr="0">
            <a:spAutoFit/>
          </a:bodyPr>
          <a:lstStyle/>
          <a:p>
            <a:pPr algn="l"/>
            <a:endParaRPr lang="en-US" b="0" i="0" dirty="0">
              <a:solidFill>
                <a:srgbClr val="374151"/>
              </a:solidFill>
              <a:effectLst/>
              <a:latin typeface="Söhne"/>
            </a:endParaRPr>
          </a:p>
          <a:p>
            <a:pPr algn="l"/>
            <a:endParaRPr lang="en-IN" b="0" i="0" dirty="0">
              <a:solidFill>
                <a:srgbClr val="374151"/>
              </a:solidFill>
              <a:effectLst/>
              <a:latin typeface="Söhne"/>
            </a:endParaRPr>
          </a:p>
          <a:p>
            <a:pPr marL="45720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 </a:t>
            </a:r>
            <a:r>
              <a:rPr lang="en-IN" sz="1600" b="1" dirty="0">
                <a:solidFill>
                  <a:schemeClr val="dk1"/>
                </a:solidFill>
                <a:latin typeface="Times New Roman"/>
                <a:ea typeface="Times New Roman"/>
                <a:cs typeface="Times New Roman"/>
                <a:sym typeface="Times New Roman"/>
              </a:rPr>
              <a:t>DATA CLEANING:</a:t>
            </a:r>
            <a:endParaRPr sz="16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D909085F-E65C-8361-33D0-03B2F8614F2D}"/>
              </a:ext>
            </a:extLst>
          </p:cNvPr>
          <p:cNvPicPr>
            <a:picLocks noChangeAspect="1"/>
          </p:cNvPicPr>
          <p:nvPr/>
        </p:nvPicPr>
        <p:blipFill>
          <a:blip r:embed="rId4"/>
          <a:stretch>
            <a:fillRect/>
          </a:stretch>
        </p:blipFill>
        <p:spPr>
          <a:xfrm>
            <a:off x="1216198" y="1133501"/>
            <a:ext cx="6711553" cy="3361028"/>
          </a:xfrm>
          <a:prstGeom prst="rect">
            <a:avLst/>
          </a:prstGeom>
        </p:spPr>
      </p:pic>
    </p:spTree>
    <p:extLst>
      <p:ext uri="{BB962C8B-B14F-4D97-AF65-F5344CB8AC3E}">
        <p14:creationId xmlns:p14="http://schemas.microsoft.com/office/powerpoint/2010/main" val="96075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59EA18C9-ECE0-38DD-F5C5-A1D0ACEC4BD5}"/>
              </a:ext>
            </a:extLst>
          </p:cNvPr>
          <p:cNvSpPr txBox="1"/>
          <p:nvPr/>
        </p:nvSpPr>
        <p:spPr>
          <a:xfrm>
            <a:off x="2403619" y="197150"/>
            <a:ext cx="3910781" cy="861744"/>
          </a:xfrm>
          <a:prstGeom prst="rect">
            <a:avLst/>
          </a:prstGeom>
          <a:noFill/>
          <a:ln>
            <a:noFill/>
          </a:ln>
        </p:spPr>
        <p:txBody>
          <a:bodyPr spcFirstLastPara="1" wrap="square" lIns="91425" tIns="91425" rIns="91425" bIns="91425" anchor="t" anchorCtr="0">
            <a:spAutoFit/>
          </a:bodyPr>
          <a:lstStyle/>
          <a:p>
            <a:pPr algn="l"/>
            <a:endParaRPr lang="en-US" b="0" i="0" dirty="0">
              <a:solidFill>
                <a:srgbClr val="374151"/>
              </a:solidFill>
              <a:effectLst/>
              <a:latin typeface="Söhne"/>
            </a:endParaRPr>
          </a:p>
          <a:p>
            <a:pPr algn="l"/>
            <a:endParaRPr lang="en-IN" b="0" i="0" dirty="0">
              <a:solidFill>
                <a:srgbClr val="374151"/>
              </a:solidFill>
              <a:effectLst/>
              <a:latin typeface="Söhne"/>
            </a:endParaRPr>
          </a:p>
          <a:p>
            <a:pPr marL="45720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 </a:t>
            </a:r>
            <a:r>
              <a:rPr lang="en-IN" sz="1600" b="1" dirty="0">
                <a:solidFill>
                  <a:schemeClr val="dk1"/>
                </a:solidFill>
                <a:latin typeface="Times New Roman"/>
                <a:ea typeface="Times New Roman"/>
                <a:cs typeface="Times New Roman"/>
                <a:sym typeface="Times New Roman"/>
              </a:rPr>
              <a:t>PREPARING BANDSTACK:</a:t>
            </a:r>
            <a:endParaRPr sz="16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522C8DF-B7E6-07DF-17EF-D36EBB9F1301}"/>
              </a:ext>
            </a:extLst>
          </p:cNvPr>
          <p:cNvPicPr>
            <a:picLocks noChangeAspect="1"/>
          </p:cNvPicPr>
          <p:nvPr/>
        </p:nvPicPr>
        <p:blipFill>
          <a:blip r:embed="rId4"/>
          <a:stretch>
            <a:fillRect/>
          </a:stretch>
        </p:blipFill>
        <p:spPr>
          <a:xfrm>
            <a:off x="1042819" y="1106098"/>
            <a:ext cx="6988500" cy="3494250"/>
          </a:xfrm>
          <a:prstGeom prst="rect">
            <a:avLst/>
          </a:prstGeom>
        </p:spPr>
      </p:pic>
    </p:spTree>
    <p:extLst>
      <p:ext uri="{BB962C8B-B14F-4D97-AF65-F5344CB8AC3E}">
        <p14:creationId xmlns:p14="http://schemas.microsoft.com/office/powerpoint/2010/main" val="365110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59EA18C9-ECE0-38DD-F5C5-A1D0ACEC4BD5}"/>
              </a:ext>
            </a:extLst>
          </p:cNvPr>
          <p:cNvSpPr txBox="1"/>
          <p:nvPr/>
        </p:nvSpPr>
        <p:spPr>
          <a:xfrm>
            <a:off x="403200" y="86400"/>
            <a:ext cx="2419199" cy="886094"/>
          </a:xfrm>
          <a:prstGeom prst="rect">
            <a:avLst/>
          </a:prstGeom>
          <a:noFill/>
          <a:ln>
            <a:noFill/>
          </a:ln>
        </p:spPr>
        <p:txBody>
          <a:bodyPr spcFirstLastPara="1" wrap="square" lIns="91425" tIns="91425" rIns="91425" bIns="91425" anchor="t" anchorCtr="0">
            <a:spAutoFit/>
          </a:bodyPr>
          <a:lstStyle/>
          <a:p>
            <a:pPr algn="l"/>
            <a:endParaRPr lang="en-US" b="0" i="0" dirty="0">
              <a:solidFill>
                <a:srgbClr val="374151"/>
              </a:solidFill>
              <a:effectLst/>
              <a:latin typeface="Söhne"/>
            </a:endParaRPr>
          </a:p>
          <a:p>
            <a:pPr algn="l"/>
            <a:endParaRPr lang="en-IN" b="0" i="0" dirty="0">
              <a:solidFill>
                <a:srgbClr val="374151"/>
              </a:solidFill>
              <a:effectLst/>
              <a:latin typeface="Söhne"/>
            </a:endParaRPr>
          </a:p>
          <a:p>
            <a:pPr marL="45720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 </a:t>
            </a:r>
            <a:r>
              <a:rPr lang="en-IN" sz="1600" b="1" dirty="0">
                <a:solidFill>
                  <a:schemeClr val="dk1"/>
                </a:solidFill>
                <a:latin typeface="Times New Roman"/>
                <a:ea typeface="Times New Roman"/>
                <a:cs typeface="Times New Roman"/>
                <a:sym typeface="Times New Roman"/>
              </a:rPr>
              <a:t>CLIPPING AOI:</a:t>
            </a:r>
            <a:endParaRPr sz="1600" b="1" dirty="0">
              <a:solidFill>
                <a:schemeClr val="dk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CA89A374-A410-59AA-0348-32745088E184}"/>
              </a:ext>
            </a:extLst>
          </p:cNvPr>
          <p:cNvPicPr>
            <a:picLocks noChangeAspect="1"/>
          </p:cNvPicPr>
          <p:nvPr/>
        </p:nvPicPr>
        <p:blipFill>
          <a:blip r:embed="rId4"/>
          <a:stretch>
            <a:fillRect/>
          </a:stretch>
        </p:blipFill>
        <p:spPr>
          <a:xfrm>
            <a:off x="988228" y="1058894"/>
            <a:ext cx="6782400" cy="3490213"/>
          </a:xfrm>
          <a:prstGeom prst="rect">
            <a:avLst/>
          </a:prstGeom>
        </p:spPr>
      </p:pic>
    </p:spTree>
    <p:extLst>
      <p:ext uri="{BB962C8B-B14F-4D97-AF65-F5344CB8AC3E}">
        <p14:creationId xmlns:p14="http://schemas.microsoft.com/office/powerpoint/2010/main" val="3595430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a:extLst>
              <a:ext uri="{FF2B5EF4-FFF2-40B4-BE49-F238E27FC236}">
                <a16:creationId xmlns:a16="http://schemas.microsoft.com/office/drawing/2014/main" id="{59EA18C9-ECE0-38DD-F5C5-A1D0ACEC4BD5}"/>
              </a:ext>
            </a:extLst>
          </p:cNvPr>
          <p:cNvSpPr txBox="1"/>
          <p:nvPr/>
        </p:nvSpPr>
        <p:spPr>
          <a:xfrm>
            <a:off x="1568419" y="94478"/>
            <a:ext cx="3910781" cy="861744"/>
          </a:xfrm>
          <a:prstGeom prst="rect">
            <a:avLst/>
          </a:prstGeom>
          <a:noFill/>
          <a:ln>
            <a:noFill/>
          </a:ln>
        </p:spPr>
        <p:txBody>
          <a:bodyPr spcFirstLastPara="1" wrap="square" lIns="91425" tIns="91425" rIns="91425" bIns="91425" anchor="t" anchorCtr="0">
            <a:spAutoFit/>
          </a:bodyPr>
          <a:lstStyle/>
          <a:p>
            <a:pPr algn="l"/>
            <a:endParaRPr lang="en-US" b="0" i="0" dirty="0">
              <a:solidFill>
                <a:srgbClr val="374151"/>
              </a:solidFill>
              <a:effectLst/>
              <a:latin typeface="Söhne"/>
            </a:endParaRPr>
          </a:p>
          <a:p>
            <a:pPr algn="l"/>
            <a:endParaRPr lang="en-IN" b="0" i="0" dirty="0">
              <a:solidFill>
                <a:srgbClr val="374151"/>
              </a:solidFill>
              <a:effectLst/>
              <a:latin typeface="Söhne"/>
            </a:endParaRPr>
          </a:p>
          <a:p>
            <a:pPr marL="45720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 </a:t>
            </a:r>
            <a:endParaRPr sz="16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1A61DDBB-3F5A-1C58-02DF-6DACA731601E}"/>
              </a:ext>
            </a:extLst>
          </p:cNvPr>
          <p:cNvPicPr>
            <a:picLocks noChangeAspect="1"/>
          </p:cNvPicPr>
          <p:nvPr/>
        </p:nvPicPr>
        <p:blipFill>
          <a:blip r:embed="rId4"/>
          <a:stretch>
            <a:fillRect/>
          </a:stretch>
        </p:blipFill>
        <p:spPr>
          <a:xfrm>
            <a:off x="1201808" y="1108902"/>
            <a:ext cx="6732591" cy="3177179"/>
          </a:xfrm>
          <a:prstGeom prst="rect">
            <a:avLst/>
          </a:prstGeom>
        </p:spPr>
      </p:pic>
    </p:spTree>
    <p:extLst>
      <p:ext uri="{BB962C8B-B14F-4D97-AF65-F5344CB8AC3E}">
        <p14:creationId xmlns:p14="http://schemas.microsoft.com/office/powerpoint/2010/main" val="336118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FF0183B-F432-4CB8-3059-CC5E828CA27E}"/>
              </a:ext>
            </a:extLst>
          </p:cNvPr>
          <p:cNvPicPr>
            <a:picLocks noChangeAspect="1"/>
          </p:cNvPicPr>
          <p:nvPr/>
        </p:nvPicPr>
        <p:blipFill>
          <a:blip r:embed="rId4"/>
          <a:stretch>
            <a:fillRect/>
          </a:stretch>
        </p:blipFill>
        <p:spPr>
          <a:xfrm>
            <a:off x="1042819" y="913984"/>
            <a:ext cx="7005600" cy="3372098"/>
          </a:xfrm>
          <a:prstGeom prst="rect">
            <a:avLst/>
          </a:prstGeom>
        </p:spPr>
      </p:pic>
    </p:spTree>
    <p:extLst>
      <p:ext uri="{BB962C8B-B14F-4D97-AF65-F5344CB8AC3E}">
        <p14:creationId xmlns:p14="http://schemas.microsoft.com/office/powerpoint/2010/main" val="4119348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74C348-84D9-F692-D0C3-F9961860A92B}"/>
              </a:ext>
            </a:extLst>
          </p:cNvPr>
          <p:cNvSpPr txBox="1"/>
          <p:nvPr/>
        </p:nvSpPr>
        <p:spPr>
          <a:xfrm>
            <a:off x="1050323" y="1024977"/>
            <a:ext cx="4754134" cy="318292"/>
          </a:xfrm>
          <a:prstGeom prst="rect">
            <a:avLst/>
          </a:prstGeom>
          <a:noFill/>
        </p:spPr>
        <p:txBody>
          <a:bodyPr wrap="square">
            <a:spAutoFit/>
          </a:bodyPr>
          <a:lstStyle/>
          <a:p>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INDICES CALCULATION:</a:t>
            </a:r>
            <a:endParaRPr lang="en-IN"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381D9D8-7CFF-0523-4965-C7F0992F4F32}"/>
              </a:ext>
            </a:extLst>
          </p:cNvPr>
          <p:cNvSpPr txBox="1"/>
          <p:nvPr/>
        </p:nvSpPr>
        <p:spPr>
          <a:xfrm>
            <a:off x="1050323" y="1395392"/>
            <a:ext cx="5742878" cy="2462213"/>
          </a:xfrm>
          <a:prstGeom prst="rect">
            <a:avLst/>
          </a:prstGeom>
          <a:noFill/>
        </p:spPr>
        <p:txBody>
          <a:bodyPr wrap="square">
            <a:spAutoFit/>
          </a:bodyPr>
          <a:lstStyle/>
          <a:p>
            <a:pPr algn="just"/>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QGIS does not have built-in tools for calculating change detection indices directly, but you can achieve this using raster calculator or plugins. Common indices for change detection include :</a:t>
            </a:r>
          </a:p>
          <a:p>
            <a:pPr algn="just"/>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index‐based built‐up index (IBI) </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soil adjusted vegetation index (SAVI)</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normalized difference built‐up index (NDBI) </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build-up index (BUI)</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new built-up index (NBI)</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Built-up Area Extraction Index (BAEI)</a:t>
            </a:r>
          </a:p>
          <a:p>
            <a:pPr marL="342900" indent="-342900" algn="just">
              <a:buAutoNum type="arabicParen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Urban Index (UI)</a:t>
            </a:r>
          </a:p>
        </p:txBody>
      </p:sp>
      <p:pic>
        <p:nvPicPr>
          <p:cNvPr id="8" name="Google Shape;212;g2ab895c9b6c_0_209">
            <a:extLst>
              <a:ext uri="{FF2B5EF4-FFF2-40B4-BE49-F238E27FC236}">
                <a16:creationId xmlns:a16="http://schemas.microsoft.com/office/drawing/2014/main" id="{57F63BC3-E63E-D41E-B1AD-F499CAB52F0D}"/>
              </a:ext>
            </a:extLst>
          </p:cNvPr>
          <p:cNvPicPr preferRelativeResize="0"/>
          <p:nvPr/>
        </p:nvPicPr>
        <p:blipFill rotWithShape="1">
          <a:blip r:embed="rId2">
            <a:alphaModFix/>
          </a:blip>
          <a:srcRect/>
          <a:stretch/>
        </p:blipFill>
        <p:spPr>
          <a:xfrm>
            <a:off x="6535150" y="0"/>
            <a:ext cx="2608852" cy="2517002"/>
          </a:xfrm>
          <a:prstGeom prst="rect">
            <a:avLst/>
          </a:prstGeom>
          <a:noFill/>
          <a:ln>
            <a:noFill/>
          </a:ln>
        </p:spPr>
      </p:pic>
    </p:spTree>
    <p:extLst>
      <p:ext uri="{BB962C8B-B14F-4D97-AF65-F5344CB8AC3E}">
        <p14:creationId xmlns:p14="http://schemas.microsoft.com/office/powerpoint/2010/main" val="90943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812278" y="455379"/>
            <a:ext cx="4575600" cy="307777"/>
          </a:xfrm>
          <a:prstGeom prst="rect">
            <a:avLst/>
          </a:prstGeom>
          <a:noFill/>
        </p:spPr>
        <p:txBody>
          <a:bodyPr wrap="square">
            <a:spAutoFit/>
          </a:bodyPr>
          <a:lstStyle/>
          <a:p>
            <a:r>
              <a:rPr lang="en-IN" b="1" dirty="0">
                <a:solidFill>
                  <a:schemeClr val="dk1"/>
                </a:solidFill>
                <a:latin typeface="Times New Roman"/>
                <a:ea typeface="Times New Roman"/>
                <a:cs typeface="Times New Roman"/>
                <a:sym typeface="Times New Roman"/>
              </a:rPr>
              <a:t>INDICES CALCULATION</a:t>
            </a:r>
            <a:r>
              <a:rPr lang="en-IN" sz="1400" b="1" dirty="0">
                <a:solidFill>
                  <a:schemeClr val="dk1"/>
                </a:solidFill>
                <a:latin typeface="Times New Roman"/>
                <a:ea typeface="Times New Roman"/>
                <a:cs typeface="Times New Roman"/>
                <a:sym typeface="Times New Roman"/>
              </a:rPr>
              <a:t>:</a:t>
            </a:r>
            <a:endParaRPr lang="en-IN" dirty="0"/>
          </a:p>
        </p:txBody>
      </p:sp>
      <p:pic>
        <p:nvPicPr>
          <p:cNvPr id="6" name="Picture 5">
            <a:extLst>
              <a:ext uri="{FF2B5EF4-FFF2-40B4-BE49-F238E27FC236}">
                <a16:creationId xmlns:a16="http://schemas.microsoft.com/office/drawing/2014/main" id="{33294122-2F30-4D99-82F0-D6DF97B37B84}"/>
              </a:ext>
            </a:extLst>
          </p:cNvPr>
          <p:cNvPicPr>
            <a:picLocks noChangeAspect="1"/>
          </p:cNvPicPr>
          <p:nvPr/>
        </p:nvPicPr>
        <p:blipFill>
          <a:blip r:embed="rId4"/>
          <a:stretch>
            <a:fillRect/>
          </a:stretch>
        </p:blipFill>
        <p:spPr>
          <a:xfrm>
            <a:off x="904082" y="867790"/>
            <a:ext cx="6935494" cy="3418752"/>
          </a:xfrm>
          <a:prstGeom prst="rect">
            <a:avLst/>
          </a:prstGeom>
        </p:spPr>
      </p:pic>
    </p:spTree>
    <p:extLst>
      <p:ext uri="{BB962C8B-B14F-4D97-AF65-F5344CB8AC3E}">
        <p14:creationId xmlns:p14="http://schemas.microsoft.com/office/powerpoint/2010/main" val="408559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718678" y="476979"/>
            <a:ext cx="4575600" cy="307777"/>
          </a:xfrm>
          <a:prstGeom prst="rect">
            <a:avLst/>
          </a:prstGeom>
          <a:noFill/>
        </p:spPr>
        <p:txBody>
          <a:bodyPr wrap="square">
            <a:spAutoFit/>
          </a:bodyPr>
          <a:lstStyle/>
          <a:p>
            <a:r>
              <a:rPr lang="en-IN" b="1" dirty="0">
                <a:solidFill>
                  <a:schemeClr val="dk1"/>
                </a:solidFill>
                <a:latin typeface="Times New Roman"/>
                <a:ea typeface="Times New Roman"/>
                <a:cs typeface="Times New Roman"/>
                <a:sym typeface="Times New Roman"/>
              </a:rPr>
              <a:t>INDICES CALCULATION</a:t>
            </a:r>
            <a:r>
              <a:rPr lang="en-IN" sz="1400" b="1" dirty="0">
                <a:solidFill>
                  <a:schemeClr val="dk1"/>
                </a:solidFill>
                <a:latin typeface="Times New Roman"/>
                <a:ea typeface="Times New Roman"/>
                <a:cs typeface="Times New Roman"/>
                <a:sym typeface="Times New Roman"/>
              </a:rPr>
              <a:t>:</a:t>
            </a:r>
            <a:endParaRPr lang="en-IN" dirty="0"/>
          </a:p>
        </p:txBody>
      </p:sp>
      <p:pic>
        <p:nvPicPr>
          <p:cNvPr id="3" name="Picture 2">
            <a:extLst>
              <a:ext uri="{FF2B5EF4-FFF2-40B4-BE49-F238E27FC236}">
                <a16:creationId xmlns:a16="http://schemas.microsoft.com/office/drawing/2014/main" id="{B7B3291F-41A1-8CD8-60D8-0D74283C7EC9}"/>
              </a:ext>
            </a:extLst>
          </p:cNvPr>
          <p:cNvPicPr>
            <a:picLocks noChangeAspect="1"/>
          </p:cNvPicPr>
          <p:nvPr/>
        </p:nvPicPr>
        <p:blipFill>
          <a:blip r:embed="rId4"/>
          <a:stretch>
            <a:fillRect/>
          </a:stretch>
        </p:blipFill>
        <p:spPr>
          <a:xfrm>
            <a:off x="808264" y="885452"/>
            <a:ext cx="5390936" cy="3530676"/>
          </a:xfrm>
          <a:prstGeom prst="rect">
            <a:avLst/>
          </a:prstGeom>
        </p:spPr>
      </p:pic>
    </p:spTree>
    <p:extLst>
      <p:ext uri="{BB962C8B-B14F-4D97-AF65-F5344CB8AC3E}">
        <p14:creationId xmlns:p14="http://schemas.microsoft.com/office/powerpoint/2010/main" val="178503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2"/>
          <p:cNvPicPr preferRelativeResize="0"/>
          <p:nvPr/>
        </p:nvPicPr>
        <p:blipFill rotWithShape="1">
          <a:blip r:embed="rId3">
            <a:alphaModFix/>
          </a:blip>
          <a:srcRect t="12564" r="2771"/>
          <a:stretch/>
        </p:blipFill>
        <p:spPr>
          <a:xfrm>
            <a:off x="562550" y="0"/>
            <a:ext cx="8581473" cy="5143501"/>
          </a:xfrm>
          <a:prstGeom prst="rect">
            <a:avLst/>
          </a:prstGeom>
          <a:noFill/>
          <a:ln>
            <a:noFill/>
          </a:ln>
        </p:spPr>
      </p:pic>
      <p:sp>
        <p:nvSpPr>
          <p:cNvPr id="68" name="Google Shape;68;p2"/>
          <p:cNvSpPr/>
          <p:nvPr/>
        </p:nvSpPr>
        <p:spPr>
          <a:xfrm>
            <a:off x="21925" y="3443625"/>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9" name="Google Shape;69;p2"/>
          <p:cNvSpPr txBox="1">
            <a:spLocks noGrp="1"/>
          </p:cNvSpPr>
          <p:nvPr>
            <p:ph type="ctrTitle"/>
          </p:nvPr>
        </p:nvSpPr>
        <p:spPr>
          <a:xfrm>
            <a:off x="829175" y="3473150"/>
            <a:ext cx="7938300" cy="153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680"/>
              <a:buNone/>
            </a:pPr>
            <a:r>
              <a:rPr lang="en-US" sz="2400" b="1"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LULC Change Detection</a:t>
            </a:r>
            <a:br>
              <a:rPr lang="en-US" sz="2400" b="1"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br>
            <a:br>
              <a:rPr lang="en-US" sz="2400" b="1" dirty="0">
                <a:solidFill>
                  <a:schemeClr val="bg1"/>
                </a:solidFill>
                <a:latin typeface="Times New Roman" panose="02020603050405020304" pitchFamily="18" charset="0"/>
                <a:ea typeface="Times New Roman"/>
                <a:cs typeface="Times New Roman" panose="02020603050405020304" pitchFamily="18" charset="0"/>
                <a:sym typeface="Times New Roman"/>
              </a:rPr>
            </a:br>
            <a:r>
              <a:rPr lang="en-US" sz="1100" b="0" i="0" dirty="0">
                <a:solidFill>
                  <a:schemeClr val="bg1"/>
                </a:solidFill>
                <a:effectLst/>
                <a:latin typeface="Times New Roman" panose="02020603050405020304" pitchFamily="18" charset="0"/>
                <a:cs typeface="Times New Roman" panose="02020603050405020304" pitchFamily="18" charset="0"/>
              </a:rPr>
              <a:t> </a:t>
            </a:r>
            <a:r>
              <a:rPr lang="en-US" sz="1400" b="0" i="0" dirty="0">
                <a:solidFill>
                  <a:schemeClr val="bg1"/>
                </a:solidFill>
                <a:effectLst/>
                <a:latin typeface="Times New Roman" panose="02020603050405020304" pitchFamily="18" charset="0"/>
                <a:cs typeface="Times New Roman" panose="02020603050405020304" pitchFamily="18" charset="0"/>
              </a:rPr>
              <a:t>Land Use and Land Cover (LULC) Change Detection refers to the process of identifying and analyzing alterations in the</a:t>
            </a:r>
            <a:br>
              <a:rPr lang="en-US" sz="1400" b="0" i="0" dirty="0">
                <a:solidFill>
                  <a:schemeClr val="bg1"/>
                </a:solidFill>
                <a:effectLst/>
                <a:latin typeface="Times New Roman" panose="02020603050405020304" pitchFamily="18" charset="0"/>
                <a:cs typeface="Times New Roman" panose="02020603050405020304" pitchFamily="18" charset="0"/>
              </a:rPr>
            </a:br>
            <a:r>
              <a:rPr lang="en-US" sz="1400" b="0" i="0" dirty="0">
                <a:solidFill>
                  <a:schemeClr val="bg1"/>
                </a:solidFill>
                <a:effectLst/>
                <a:latin typeface="Times New Roman" panose="02020603050405020304" pitchFamily="18" charset="0"/>
                <a:cs typeface="Times New Roman" panose="02020603050405020304" pitchFamily="18" charset="0"/>
              </a:rPr>
              <a:t> types and patterns of land use and land cover over a specific period of time. </a:t>
            </a:r>
            <a:endParaRPr sz="1000" b="1" dirty="0">
              <a:solidFill>
                <a:schemeClr val="bg1"/>
              </a:solidFill>
              <a:latin typeface="Times New Roman" panose="02020603050405020304" pitchFamily="18" charset="0"/>
              <a:ea typeface="Montserrat"/>
              <a:cs typeface="Times New Roman" panose="02020603050405020304" pitchFamily="18" charset="0"/>
              <a:sym typeface="Montserrat"/>
            </a:endParaRPr>
          </a:p>
        </p:txBody>
      </p:sp>
      <p:pic>
        <p:nvPicPr>
          <p:cNvPr id="71" name="Google Shape;71;p2"/>
          <p:cNvPicPr preferRelativeResize="0"/>
          <p:nvPr/>
        </p:nvPicPr>
        <p:blipFill rotWithShape="1">
          <a:blip r:embed="rId4">
            <a:alphaModFix/>
          </a:blip>
          <a:srcRect/>
          <a:stretch/>
        </p:blipFill>
        <p:spPr>
          <a:xfrm>
            <a:off x="-228607" y="0"/>
            <a:ext cx="17429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812490" y="855008"/>
            <a:ext cx="1873110" cy="307777"/>
          </a:xfrm>
          <a:prstGeom prst="rect">
            <a:avLst/>
          </a:prstGeom>
          <a:noFill/>
        </p:spPr>
        <p:txBody>
          <a:bodyPr wrap="square">
            <a:spAutoFit/>
          </a:bodyPr>
          <a:lstStyle/>
          <a:p>
            <a:r>
              <a:rPr lang="en-IN" b="1" dirty="0">
                <a:solidFill>
                  <a:schemeClr val="dk1"/>
                </a:solidFill>
                <a:latin typeface="Times New Roman"/>
                <a:ea typeface="Times New Roman"/>
                <a:cs typeface="Times New Roman"/>
                <a:sym typeface="Times New Roman"/>
              </a:rPr>
              <a:t>CLASSIFICATION</a:t>
            </a:r>
            <a:r>
              <a:rPr lang="en-IN" sz="1400" b="1" dirty="0">
                <a:solidFill>
                  <a:schemeClr val="dk1"/>
                </a:solidFill>
                <a:latin typeface="Times New Roman"/>
                <a:ea typeface="Times New Roman"/>
                <a:cs typeface="Times New Roman"/>
                <a:sym typeface="Times New Roman"/>
              </a:rPr>
              <a:t>:</a:t>
            </a:r>
            <a:endParaRPr lang="en-IN" dirty="0"/>
          </a:p>
        </p:txBody>
      </p:sp>
      <p:sp>
        <p:nvSpPr>
          <p:cNvPr id="3" name="TextBox 2">
            <a:extLst>
              <a:ext uri="{FF2B5EF4-FFF2-40B4-BE49-F238E27FC236}">
                <a16:creationId xmlns:a16="http://schemas.microsoft.com/office/drawing/2014/main" id="{7A927CA2-CFE1-FAEC-7AF8-498DF31EE6A1}"/>
              </a:ext>
            </a:extLst>
          </p:cNvPr>
          <p:cNvSpPr txBox="1"/>
          <p:nvPr/>
        </p:nvSpPr>
        <p:spPr>
          <a:xfrm>
            <a:off x="812490" y="1258501"/>
            <a:ext cx="7569000" cy="2893100"/>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Land Use and Land Cover (LULC) change detection involves analyzing changes in the types of land use and land cover over time. There are several classification methods used for LULC change detection, each with its advantages and limitations.</a:t>
            </a:r>
            <a:r>
              <a:rPr lang="en-US"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Here are some common methods: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Supervised Classification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method requires training samples for each land cover class, which are used to train a classifier algorithm. Once trained, the classifier is applied to classify land cover types in the images of different time periods. Changes between classifications indicate land cover change.</a:t>
            </a:r>
          </a:p>
          <a:p>
            <a:pPr algn="just">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Unsupervised Classification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 this method, the algorithm identifies clusters of similar pixels without the need for predefined training samples. The user specifies the number of classes desired, and the algorithm groups pixels with similar spectral characteristics. Changes in cluster membership between different time periods indicate land cover change.</a:t>
            </a:r>
          </a:p>
        </p:txBody>
      </p:sp>
    </p:spTree>
    <p:extLst>
      <p:ext uri="{BB962C8B-B14F-4D97-AF65-F5344CB8AC3E}">
        <p14:creationId xmlns:p14="http://schemas.microsoft.com/office/powerpoint/2010/main" val="1791082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614183" y="716651"/>
            <a:ext cx="4575600" cy="307777"/>
          </a:xfrm>
          <a:prstGeom prst="rect">
            <a:avLst/>
          </a:prstGeom>
          <a:noFill/>
        </p:spPr>
        <p:txBody>
          <a:bodyPr wrap="square">
            <a:spAutoFit/>
          </a:bodyPr>
          <a:lstStyle/>
          <a:p>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Unsupervised algorithms :</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927CA2-CFE1-FAEC-7AF8-498DF31EE6A1}"/>
              </a:ext>
            </a:extLst>
          </p:cNvPr>
          <p:cNvSpPr txBox="1"/>
          <p:nvPr/>
        </p:nvSpPr>
        <p:spPr>
          <a:xfrm>
            <a:off x="614183" y="1024428"/>
            <a:ext cx="8110417"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Unsupervised algorithms are often favored for LULC change detection when there is limited prior knowledge about the study area or when manual labeling of training data is impractical. Here are a few unsupervised algorithms commonly used for LULC change detection</a:t>
            </a:r>
            <a:r>
              <a:rPr lang="en-US" dirty="0">
                <a:solidFill>
                  <a:srgbClr val="0D0D0D"/>
                </a:solidFill>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K-Means Clustering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K-Means is a widely used clustering algorithm that partitions the data into 'k' clusters based on similarity of attributes. In the context of LULC change detection, each pixel's spectral values are treated as attributes, and the algorithm groups pixels into clusters based on their spectral similarity. Change detection can then be performed by comparing clusters between different time periods.</a:t>
            </a:r>
          </a:p>
          <a:p>
            <a:pPr algn="l">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dirty="0">
                <a:solidFill>
                  <a:srgbClr val="0D0D0D"/>
                </a:solidFill>
                <a:highlight>
                  <a:srgbClr val="FFFFFF"/>
                </a:highlight>
                <a:latin typeface="Times New Roman" panose="02020603050405020304" pitchFamily="18" charset="0"/>
                <a:cs typeface="Times New Roman" panose="02020603050405020304" pitchFamily="18" charset="0"/>
              </a:rPr>
              <a:t> ISO DATA</a:t>
            </a:r>
            <a:r>
              <a:rPr lang="en-US" b="0" i="0">
                <a:solidFill>
                  <a:srgbClr val="0D0D0D"/>
                </a:solidFill>
                <a:effectLst/>
                <a:highlight>
                  <a:srgbClr val="FFFFFF"/>
                </a:highlight>
                <a:latin typeface="Times New Roman" panose="02020603050405020304" pitchFamily="18" charset="0"/>
                <a:cs typeface="Times New Roman" panose="02020603050405020304" pitchFamily="18" charset="0"/>
              </a:rPr>
              <a:t>: ISO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data for Land Use and Land Cover (LULC) change detection. ISO (International Organization for Standardization) data usually pertains to standards and specifications for various processes and products, so I'll assume you're referring to remote sensing data captured by satellites or other platforms conforming to ISO standards.</a:t>
            </a:r>
          </a:p>
          <a:p>
            <a:pPr algn="l">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1" dirty="0">
                <a:solidFill>
                  <a:srgbClr val="0D0D0D"/>
                </a:solidFill>
                <a:highlight>
                  <a:srgbClr val="FFFFFF"/>
                </a:highlight>
                <a:latin typeface="Times New Roman" panose="02020603050405020304" pitchFamily="18" charset="0"/>
                <a:cs typeface="Times New Roman" panose="02020603050405020304" pitchFamily="18" charset="0"/>
              </a:rPr>
              <a:t>KNN ALGO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Using k-Nearest Neighbors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kNN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for Land Use and Land Cover (LULC) change detection involves a supervised classification approach where the algorithm learns from labeled training data to classify pixels into different land cover classes.</a:t>
            </a:r>
          </a:p>
        </p:txBody>
      </p:sp>
    </p:spTree>
    <p:extLst>
      <p:ext uri="{BB962C8B-B14F-4D97-AF65-F5344CB8AC3E}">
        <p14:creationId xmlns:p14="http://schemas.microsoft.com/office/powerpoint/2010/main" val="2330480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492162" y="787502"/>
            <a:ext cx="4575600" cy="307777"/>
          </a:xfrm>
          <a:prstGeom prst="rect">
            <a:avLst/>
          </a:prstGeom>
          <a:noFill/>
        </p:spPr>
        <p:txBody>
          <a:bodyPr wrap="square">
            <a:spAutoFit/>
          </a:bodyPr>
          <a:lstStyle/>
          <a:p>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Supervised algorithms :</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927CA2-CFE1-FAEC-7AF8-498DF31EE6A1}"/>
              </a:ext>
            </a:extLst>
          </p:cNvPr>
          <p:cNvSpPr txBox="1"/>
          <p:nvPr/>
        </p:nvSpPr>
        <p:spPr>
          <a:xfrm>
            <a:off x="492162" y="884663"/>
            <a:ext cx="8232438" cy="3754874"/>
          </a:xfrm>
          <a:prstGeom prst="rect">
            <a:avLst/>
          </a:prstGeom>
          <a:noFill/>
        </p:spPr>
        <p:txBody>
          <a:bodyPr wrap="square">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Supervised algorithms are effective for LULC change detection when there is labeled training data available for each land cover class in the study area. Here are some commonly used supervised algorithms for LULC change detection:</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Maximum Likelihood Classifier (MLC)</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MLC is a widely used parametric classification algorithm that assigns each pixel to the class with the highest probability based on the pixel's spectral signature. It assumes that the spectral values within each class follow a multivariate normal distribution. MLC requires training samples for each land cover class to estimate the parameters of the distribution.</a:t>
            </a:r>
          </a:p>
          <a:p>
            <a:pPr algn="l">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Support Vector Machine (SVM)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SVM is a powerful machine learning algorithm that classifies data by finding the hyperplane that best separates different classes in the feature space. SVM can handle non-linear decision boundaries through the use of kernel functions. SVM has been widely applied to remote sensing data for land cover classification tasks, including LULC change detection.</a:t>
            </a:r>
          </a:p>
          <a:p>
            <a:pPr algn="l">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Random Forest (RF)</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RF is an ensemble learning method that constructs a multitude of decision trees during training and outputs the mode of the classes for classification tasks.</a:t>
            </a:r>
          </a:p>
          <a:p>
            <a:pPr algn="l"/>
            <a:endParaRPr lang="en-US"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12745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616290" y="982741"/>
            <a:ext cx="4575600" cy="338554"/>
          </a:xfrm>
          <a:prstGeom prst="rect">
            <a:avLst/>
          </a:prstGeom>
          <a:noFill/>
        </p:spPr>
        <p:txBody>
          <a:bodyPr wrap="square">
            <a:spAutoFit/>
          </a:bodyPr>
          <a:lstStyle/>
          <a:p>
            <a:r>
              <a:rPr lang="en-US" sz="1600" b="1" dirty="0">
                <a:solidFill>
                  <a:srgbClr val="0D0D0D"/>
                </a:solidFill>
                <a:highlight>
                  <a:srgbClr val="FFFFFF"/>
                </a:highlight>
                <a:latin typeface="Times New Roman" panose="02020603050405020304" pitchFamily="18" charset="0"/>
                <a:cs typeface="Times New Roman" panose="02020603050405020304" pitchFamily="18" charset="0"/>
              </a:rPr>
              <a:t>K-MEANS</a:t>
            </a: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 IMAGE CLASSIFICATION:</a:t>
            </a:r>
            <a:endParaRPr lang="en-IN" sz="1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927CA2-CFE1-FAEC-7AF8-498DF31EE6A1}"/>
              </a:ext>
            </a:extLst>
          </p:cNvPr>
          <p:cNvSpPr txBox="1"/>
          <p:nvPr/>
        </p:nvSpPr>
        <p:spPr>
          <a:xfrm>
            <a:off x="616290" y="1357139"/>
            <a:ext cx="8043510" cy="954107"/>
          </a:xfrm>
          <a:prstGeom prst="rect">
            <a:avLst/>
          </a:prstGeom>
          <a:noFill/>
        </p:spPr>
        <p:txBody>
          <a:bodyPr wrap="square">
            <a:spAutoFit/>
          </a:bodyPr>
          <a:lstStyle/>
          <a:p>
            <a:pPr algn="just"/>
            <a:b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We used K-means unsupervised classification method along with supervised maximum likelihood classification to classify the pre-processed satellite images for our study area.</a:t>
            </a:r>
          </a:p>
          <a:p>
            <a:pPr algn="l"/>
            <a:endParaRPr lang="en-US"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40853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939407" y="491487"/>
            <a:ext cx="2782993" cy="307777"/>
          </a:xfrm>
          <a:prstGeom prst="rect">
            <a:avLst/>
          </a:prstGeom>
          <a:noFill/>
        </p:spPr>
        <p:txBody>
          <a:bodyPr wrap="square">
            <a:spAutoFit/>
          </a:bodyPr>
          <a:lstStyle/>
          <a:p>
            <a:r>
              <a:rPr lang="en-US" b="1" dirty="0">
                <a:solidFill>
                  <a:srgbClr val="0D0D0D"/>
                </a:solidFill>
                <a:highlight>
                  <a:srgbClr val="FFFFFF"/>
                </a:highlight>
                <a:latin typeface="Söhne"/>
              </a:rPr>
              <a:t>K-MEANS</a:t>
            </a:r>
            <a:r>
              <a:rPr lang="en-US" b="1" i="0" dirty="0">
                <a:solidFill>
                  <a:srgbClr val="0D0D0D"/>
                </a:solidFill>
                <a:effectLst/>
                <a:highlight>
                  <a:srgbClr val="FFFFFF"/>
                </a:highlight>
                <a:latin typeface="Söhne"/>
              </a:rPr>
              <a:t> IMAGE CLASSIFICATION:</a:t>
            </a:r>
            <a:endParaRPr lang="en-IN" b="1" dirty="0"/>
          </a:p>
        </p:txBody>
      </p:sp>
      <p:pic>
        <p:nvPicPr>
          <p:cNvPr id="5" name="Picture 4">
            <a:extLst>
              <a:ext uri="{FF2B5EF4-FFF2-40B4-BE49-F238E27FC236}">
                <a16:creationId xmlns:a16="http://schemas.microsoft.com/office/drawing/2014/main" id="{E1E1EAF2-AF68-19BA-5CCA-9C53484A25F6}"/>
              </a:ext>
            </a:extLst>
          </p:cNvPr>
          <p:cNvPicPr>
            <a:picLocks noChangeAspect="1"/>
          </p:cNvPicPr>
          <p:nvPr/>
        </p:nvPicPr>
        <p:blipFill>
          <a:blip r:embed="rId4"/>
          <a:stretch>
            <a:fillRect/>
          </a:stretch>
        </p:blipFill>
        <p:spPr>
          <a:xfrm>
            <a:off x="1042819" y="908591"/>
            <a:ext cx="6601024" cy="3330404"/>
          </a:xfrm>
          <a:prstGeom prst="rect">
            <a:avLst/>
          </a:prstGeom>
        </p:spPr>
      </p:pic>
    </p:spTree>
    <p:extLst>
      <p:ext uri="{BB962C8B-B14F-4D97-AF65-F5344CB8AC3E}">
        <p14:creationId xmlns:p14="http://schemas.microsoft.com/office/powerpoint/2010/main" val="12236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5A5BC510-5273-E4AA-39E0-F80ABE7B6979}"/>
            </a:ext>
          </a:extLst>
        </p:cNvPr>
        <p:cNvGrpSpPr/>
        <p:nvPr/>
      </p:nvGrpSpPr>
      <p:grpSpPr>
        <a:xfrm>
          <a:off x="0" y="0"/>
          <a:ext cx="0" cy="0"/>
          <a:chOff x="0" y="0"/>
          <a:chExt cx="0" cy="0"/>
        </a:xfrm>
      </p:grpSpPr>
      <p:pic>
        <p:nvPicPr>
          <p:cNvPr id="212" name="Google Shape;212;g2ab895c9b6c_0_209">
            <a:extLst>
              <a:ext uri="{FF2B5EF4-FFF2-40B4-BE49-F238E27FC236}">
                <a16:creationId xmlns:a16="http://schemas.microsoft.com/office/drawing/2014/main" id="{E5402384-4A1B-6845-39C3-B18D6114A0DD}"/>
              </a:ext>
            </a:extLst>
          </p:cNvPr>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a:extLst>
              <a:ext uri="{FF2B5EF4-FFF2-40B4-BE49-F238E27FC236}">
                <a16:creationId xmlns:a16="http://schemas.microsoft.com/office/drawing/2014/main" id="{70B25B61-15B6-637A-1F30-E443EA277F06}"/>
              </a:ext>
            </a:extLst>
          </p:cNvPr>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C90498C-FCCA-6CE2-9531-66125E3FFE77}"/>
              </a:ext>
            </a:extLst>
          </p:cNvPr>
          <p:cNvSpPr txBox="1"/>
          <p:nvPr/>
        </p:nvSpPr>
        <p:spPr>
          <a:xfrm>
            <a:off x="1054607" y="498687"/>
            <a:ext cx="2754193" cy="307777"/>
          </a:xfrm>
          <a:prstGeom prst="rect">
            <a:avLst/>
          </a:prstGeom>
          <a:noFill/>
        </p:spPr>
        <p:txBody>
          <a:bodyPr wrap="square">
            <a:spAutoFit/>
          </a:bodyPr>
          <a:lstStyle/>
          <a:p>
            <a:r>
              <a:rPr lang="en-US" b="1" dirty="0">
                <a:solidFill>
                  <a:srgbClr val="0D0D0D"/>
                </a:solidFill>
                <a:highlight>
                  <a:srgbClr val="FFFFFF"/>
                </a:highlight>
                <a:latin typeface="Söhne"/>
              </a:rPr>
              <a:t>K-MEANS</a:t>
            </a:r>
            <a:r>
              <a:rPr lang="en-US" b="1" i="0" dirty="0">
                <a:solidFill>
                  <a:srgbClr val="0D0D0D"/>
                </a:solidFill>
                <a:effectLst/>
                <a:highlight>
                  <a:srgbClr val="FFFFFF"/>
                </a:highlight>
                <a:latin typeface="Söhne"/>
              </a:rPr>
              <a:t> IMAGE CLASSIFICATION:</a:t>
            </a:r>
            <a:endParaRPr lang="en-IN" b="1" dirty="0"/>
          </a:p>
        </p:txBody>
      </p:sp>
      <p:pic>
        <p:nvPicPr>
          <p:cNvPr id="3" name="Picture 2">
            <a:extLst>
              <a:ext uri="{FF2B5EF4-FFF2-40B4-BE49-F238E27FC236}">
                <a16:creationId xmlns:a16="http://schemas.microsoft.com/office/drawing/2014/main" id="{1E462CE7-550C-28D0-F369-AA6513996C83}"/>
              </a:ext>
            </a:extLst>
          </p:cNvPr>
          <p:cNvPicPr>
            <a:picLocks noChangeAspect="1"/>
          </p:cNvPicPr>
          <p:nvPr/>
        </p:nvPicPr>
        <p:blipFill>
          <a:blip r:embed="rId4"/>
          <a:stretch>
            <a:fillRect/>
          </a:stretch>
        </p:blipFill>
        <p:spPr>
          <a:xfrm>
            <a:off x="1054607" y="884937"/>
            <a:ext cx="6589224" cy="3483123"/>
          </a:xfrm>
          <a:prstGeom prst="rect">
            <a:avLst/>
          </a:prstGeom>
        </p:spPr>
      </p:pic>
    </p:spTree>
    <p:extLst>
      <p:ext uri="{BB962C8B-B14F-4D97-AF65-F5344CB8AC3E}">
        <p14:creationId xmlns:p14="http://schemas.microsoft.com/office/powerpoint/2010/main" val="4427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ab895c9b6c_0_151"/>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g2ab895c9b6c_0_151"/>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dirty="0">
                <a:solidFill>
                  <a:schemeClr val="lt1"/>
                </a:solidFill>
                <a:latin typeface="Times New Roman"/>
                <a:ea typeface="Times New Roman"/>
                <a:cs typeface="Times New Roman"/>
                <a:sym typeface="Times New Roman"/>
              </a:rPr>
              <a:t>Conclusion</a:t>
            </a:r>
            <a:endParaRPr b="1" dirty="0">
              <a:solidFill>
                <a:schemeClr val="lt1"/>
              </a:solidFill>
              <a:latin typeface="Montserrat"/>
              <a:ea typeface="Montserrat"/>
              <a:cs typeface="Montserrat"/>
              <a:sym typeface="Montserrat"/>
            </a:endParaRPr>
          </a:p>
        </p:txBody>
      </p:sp>
      <p:pic>
        <p:nvPicPr>
          <p:cNvPr id="223" name="Google Shape;223;g2ab895c9b6c_0_151"/>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2ab895c9b6c_0_217"/>
          <p:cNvPicPr preferRelativeResize="0"/>
          <p:nvPr/>
        </p:nvPicPr>
        <p:blipFill rotWithShape="1">
          <a:blip r:embed="rId3">
            <a:alphaModFix/>
          </a:blip>
          <a:srcRect/>
          <a:stretch/>
        </p:blipFill>
        <p:spPr>
          <a:xfrm>
            <a:off x="0" y="0"/>
            <a:ext cx="2068127" cy="2520023"/>
          </a:xfrm>
          <a:prstGeom prst="rect">
            <a:avLst/>
          </a:prstGeom>
          <a:noFill/>
          <a:ln>
            <a:noFill/>
          </a:ln>
        </p:spPr>
      </p:pic>
      <p:sp>
        <p:nvSpPr>
          <p:cNvPr id="232" name="Google Shape;232;g2ab895c9b6c_0_217"/>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ab895c9b6c_0_217"/>
          <p:cNvSpPr txBox="1"/>
          <p:nvPr/>
        </p:nvSpPr>
        <p:spPr>
          <a:xfrm>
            <a:off x="613000" y="908900"/>
            <a:ext cx="7456800" cy="3093124"/>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Clr>
                <a:schemeClr val="dk1"/>
              </a:buClr>
              <a:buSzPts val="1400"/>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In conclusion, this LULC Change Detection project has provided valuable insights into the dynamic nature of the studied landscape, contributing to a deeper understanding of land use changes over time. </a:t>
            </a:r>
          </a:p>
          <a:p>
            <a:pPr marL="457200" lvl="0" indent="-317500" algn="just" rtl="0">
              <a:lnSpc>
                <a:spcPct val="150000"/>
              </a:lnSpc>
              <a:spcBef>
                <a:spcPts val="0"/>
              </a:spcBef>
              <a:spcAft>
                <a:spcPts val="0"/>
              </a:spcAft>
              <a:buClr>
                <a:schemeClr val="dk1"/>
              </a:buClr>
              <a:buSzPts val="1400"/>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Through the integration of advanced geospatial technologies and comprehensive analysis methodologies, we have gained significant knowledge that has implications for environmental monitoring, resource management, and sustainable development.</a:t>
            </a:r>
          </a:p>
          <a:p>
            <a:pPr marL="457200" lvl="0" indent="-317500" algn="just" rtl="0">
              <a:lnSpc>
                <a:spcPct val="150000"/>
              </a:lnSpc>
              <a:spcBef>
                <a:spcPts val="0"/>
              </a:spcBef>
              <a:spcAft>
                <a:spcPts val="0"/>
              </a:spcAft>
              <a:buClr>
                <a:schemeClr val="dk1"/>
              </a:buClr>
              <a:buSzPts val="1400"/>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As we conclude this phase of the project, we recognize the need for ongoing research, collaboration, and data-sharing initiatives to address emerging challenges and contribute to the global discourse on sustainable land use practices.</a:t>
            </a:r>
            <a:endParaRPr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b895c9b6c_0_159"/>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g2ab895c9b6c_0_159"/>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dirty="0">
                <a:solidFill>
                  <a:schemeClr val="lt1"/>
                </a:solidFill>
                <a:latin typeface="Times New Roman"/>
                <a:ea typeface="Times New Roman"/>
                <a:cs typeface="Times New Roman"/>
                <a:sym typeface="Times New Roman"/>
              </a:rPr>
              <a:t>Future Scope</a:t>
            </a:r>
            <a:endParaRPr b="1" dirty="0">
              <a:solidFill>
                <a:schemeClr val="lt1"/>
              </a:solidFill>
              <a:latin typeface="Montserrat"/>
              <a:ea typeface="Montserrat"/>
              <a:cs typeface="Montserrat"/>
              <a:sym typeface="Montserrat"/>
            </a:endParaRPr>
          </a:p>
        </p:txBody>
      </p:sp>
      <p:pic>
        <p:nvPicPr>
          <p:cNvPr id="241" name="Google Shape;241;g2ab895c9b6c_0_159"/>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g2ab895c9b6c_0_226"/>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50" name="Google Shape;250;g2ab895c9b6c_0_226"/>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2ab895c9b6c_0_226"/>
          <p:cNvSpPr txBox="1"/>
          <p:nvPr/>
        </p:nvSpPr>
        <p:spPr>
          <a:xfrm>
            <a:off x="878975" y="853551"/>
            <a:ext cx="7386000" cy="4470424"/>
          </a:xfrm>
          <a:prstGeom prst="rect">
            <a:avLst/>
          </a:prstGeom>
          <a:noFill/>
          <a:ln>
            <a:noFill/>
          </a:ln>
        </p:spPr>
        <p:txBody>
          <a:bodyPr spcFirstLastPara="1" wrap="square" lIns="91425" tIns="91425" rIns="91425" bIns="91425" anchor="t" anchorCtr="0">
            <a:spAutoFit/>
          </a:bodyPr>
          <a:lstStyle/>
          <a:p>
            <a:pPr algn="just"/>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1. U</a:t>
            </a:r>
            <a:r>
              <a:rPr lang="en-US" sz="1600" b="1" i="0" dirty="0">
                <a:solidFill>
                  <a:schemeClr val="tx1"/>
                </a:solidFill>
                <a:effectLst/>
                <a:latin typeface="Times New Roman" panose="02020603050405020304" pitchFamily="18" charset="0"/>
                <a:cs typeface="Times New Roman" panose="02020603050405020304" pitchFamily="18" charset="0"/>
              </a:rPr>
              <a:t>rban Dynamics and Smart City Planning:</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Focus on urban dynamics, considering the increasing trend of urbanization globally. </a:t>
            </a:r>
          </a:p>
          <a:p>
            <a:pPr algn="just"/>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2. </a:t>
            </a:r>
            <a:r>
              <a:rPr lang="en-US" sz="1600" b="1" i="0" dirty="0">
                <a:solidFill>
                  <a:schemeClr val="tx1"/>
                </a:solidFill>
                <a:effectLst/>
                <a:latin typeface="Times New Roman" panose="02020603050405020304" pitchFamily="18" charset="0"/>
                <a:cs typeface="Times New Roman" panose="02020603050405020304" pitchFamily="18" charset="0"/>
              </a:rPr>
              <a:t>Climate Change Impact Assessment:</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Extend the scope of LULC Change Detection to assess the impact of climate change on land use patterns.</a:t>
            </a:r>
          </a:p>
          <a:p>
            <a:pPr algn="just"/>
            <a:r>
              <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rPr>
              <a:t>3. </a:t>
            </a:r>
            <a:r>
              <a:rPr lang="en-US" sz="1600" b="1" i="0" dirty="0">
                <a:solidFill>
                  <a:schemeClr val="tx1"/>
                </a:solidFill>
                <a:effectLst/>
                <a:latin typeface="Times New Roman" panose="02020603050405020304" pitchFamily="18" charset="0"/>
                <a:cs typeface="Times New Roman" panose="02020603050405020304" pitchFamily="18" charset="0"/>
              </a:rPr>
              <a:t>Community-Driven Monitoring Initiatives:</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Foster community engagement and citizen science initiatives to involve local communities in monitoring and reporting land use changes. </a:t>
            </a:r>
          </a:p>
          <a:p>
            <a:pPr algn="just"/>
            <a:r>
              <a:rPr lang="en-IN" sz="1600" dirty="0">
                <a:solidFill>
                  <a:schemeClr val="tx1"/>
                </a:solidFill>
                <a:latin typeface="Times New Roman" panose="02020603050405020304" pitchFamily="18" charset="0"/>
                <a:ea typeface="Times New Roman"/>
                <a:cs typeface="Times New Roman" panose="02020603050405020304" pitchFamily="18" charset="0"/>
                <a:sym typeface="Times New Roman"/>
              </a:rPr>
              <a:t>4. </a:t>
            </a:r>
            <a:r>
              <a:rPr lang="en-US" sz="1600" b="1" i="0" dirty="0">
                <a:solidFill>
                  <a:schemeClr val="tx1"/>
                </a:solidFill>
                <a:effectLst/>
                <a:latin typeface="Times New Roman" panose="02020603050405020304" pitchFamily="18" charset="0"/>
                <a:cs typeface="Times New Roman" panose="02020603050405020304" pitchFamily="18" charset="0"/>
              </a:rPr>
              <a:t>Development of Decision Support Systems:</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Develop decision support systems that integrate LULC change information with socio-economic data. </a:t>
            </a:r>
          </a:p>
          <a:p>
            <a:pPr algn="just"/>
            <a:r>
              <a:rPr lang="en-US" sz="1600" b="1" i="0" dirty="0">
                <a:solidFill>
                  <a:schemeClr val="tx1"/>
                </a:solidFill>
                <a:effectLst/>
                <a:latin typeface="Times New Roman" panose="02020603050405020304" pitchFamily="18" charset="0"/>
                <a:cs typeface="Times New Roman" panose="02020603050405020304" pitchFamily="18" charset="0"/>
              </a:rPr>
              <a:t>5. Investigation of Land Use Change Drivers:</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Conduct in-depth studies on the drivers of land use changes, including economic, demographic, and policy factors.</a:t>
            </a:r>
          </a:p>
          <a:p>
            <a:pPr algn="just"/>
            <a:endParaRPr lang="en-US" sz="1600" b="0" i="0" dirty="0">
              <a:solidFill>
                <a:schemeClr val="tx1"/>
              </a:solidFill>
              <a:effectLst/>
              <a:latin typeface="Times New Roman" panose="02020603050405020304" pitchFamily="18" charset="0"/>
              <a:cs typeface="Times New Roman" panose="02020603050405020304" pitchFamily="18" charset="0"/>
            </a:endParaRPr>
          </a:p>
          <a:p>
            <a:pPr algn="just"/>
            <a:endParaRPr dirty="0">
              <a:solidFill>
                <a:schemeClr val="dk1"/>
              </a:solidFill>
              <a:latin typeface="Times New Roman"/>
              <a:ea typeface="Times New Roman"/>
              <a:cs typeface="Times New Roman"/>
              <a:sym typeface="Times New Roman"/>
            </a:endParaRPr>
          </a:p>
          <a:p>
            <a:pPr marL="0" lvl="0" indent="0" algn="just" rtl="0">
              <a:spcBef>
                <a:spcPts val="1500"/>
              </a:spcBef>
              <a:spcAft>
                <a:spcPts val="0"/>
              </a:spcAft>
              <a:buNone/>
            </a:pPr>
            <a:endParaRPr sz="1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b895c9b6c_0_10"/>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g2ab895c9b6c_0_10"/>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dirty="0">
                <a:solidFill>
                  <a:schemeClr val="lt1"/>
                </a:solidFill>
                <a:latin typeface="Times New Roman"/>
                <a:ea typeface="Times New Roman"/>
                <a:cs typeface="Times New Roman"/>
                <a:sym typeface="Times New Roman"/>
              </a:rPr>
              <a:t>Introduction</a:t>
            </a:r>
            <a:endParaRPr b="1" dirty="0">
              <a:solidFill>
                <a:schemeClr val="lt1"/>
              </a:solidFill>
              <a:latin typeface="Montserrat"/>
              <a:ea typeface="Montserrat"/>
              <a:cs typeface="Montserrat"/>
              <a:sym typeface="Montserrat"/>
            </a:endParaRPr>
          </a:p>
        </p:txBody>
      </p:sp>
      <p:pic>
        <p:nvPicPr>
          <p:cNvPr id="89" name="Google Shape;89;g2ab895c9b6c_0_10"/>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ab895c9b6c_0_167"/>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g2ab895c9b6c_0_167"/>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dirty="0">
                <a:solidFill>
                  <a:schemeClr val="lt1"/>
                </a:solidFill>
                <a:latin typeface="Times New Roman"/>
                <a:ea typeface="Times New Roman"/>
                <a:cs typeface="Times New Roman"/>
                <a:sym typeface="Times New Roman"/>
              </a:rPr>
              <a:t>References</a:t>
            </a:r>
            <a:endParaRPr b="1" dirty="0">
              <a:solidFill>
                <a:schemeClr val="lt1"/>
              </a:solidFill>
              <a:latin typeface="Montserrat"/>
              <a:ea typeface="Montserrat"/>
              <a:cs typeface="Montserrat"/>
              <a:sym typeface="Montserrat"/>
            </a:endParaRPr>
          </a:p>
        </p:txBody>
      </p:sp>
      <p:pic>
        <p:nvPicPr>
          <p:cNvPr id="259" name="Google Shape;259;g2ab895c9b6c_0_167"/>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6"/>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68" name="Google Shape;268;p6"/>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txBox="1"/>
          <p:nvPr/>
        </p:nvSpPr>
        <p:spPr>
          <a:xfrm>
            <a:off x="290225" y="793813"/>
            <a:ext cx="8347500" cy="3331262"/>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[1] </a:t>
            </a:r>
            <a:r>
              <a:rPr lang="en-US" b="0" i="0" dirty="0">
                <a:solidFill>
                  <a:srgbClr val="333333"/>
                </a:solidFill>
                <a:effectLst/>
                <a:latin typeface="Times New Roman" panose="02020603050405020304" pitchFamily="18" charset="0"/>
                <a:cs typeface="Times New Roman" panose="02020603050405020304" pitchFamily="18" charset="0"/>
              </a:rPr>
              <a:t>Ahmad, S. (2014). Land use change detection using remote sensing and artificial neural network: Application to </a:t>
            </a:r>
            <a:r>
              <a:rPr lang="en-US" b="0" i="0" dirty="0" err="1">
                <a:solidFill>
                  <a:srgbClr val="333333"/>
                </a:solidFill>
                <a:effectLst/>
                <a:latin typeface="Times New Roman" panose="02020603050405020304" pitchFamily="18" charset="0"/>
                <a:cs typeface="Times New Roman" panose="02020603050405020304" pitchFamily="18" charset="0"/>
              </a:rPr>
              <a:t>Birjand</a:t>
            </a:r>
            <a:r>
              <a:rPr lang="en-US" b="0" i="0" dirty="0">
                <a:solidFill>
                  <a:srgbClr val="333333"/>
                </a:solidFill>
                <a:effectLst/>
                <a:latin typeface="Times New Roman" panose="02020603050405020304" pitchFamily="18" charset="0"/>
                <a:cs typeface="Times New Roman" panose="02020603050405020304" pitchFamily="18" charset="0"/>
              </a:rPr>
              <a:t>, Iran. </a:t>
            </a:r>
            <a:r>
              <a:rPr lang="en-US" b="0" i="1" dirty="0">
                <a:solidFill>
                  <a:srgbClr val="333333"/>
                </a:solidFill>
                <a:effectLst/>
                <a:latin typeface="Times New Roman" panose="02020603050405020304" pitchFamily="18" charset="0"/>
                <a:cs typeface="Times New Roman" panose="02020603050405020304" pitchFamily="18" charset="0"/>
              </a:rPr>
              <a:t>Computational Ecology and Software</a:t>
            </a:r>
            <a:r>
              <a:rPr lang="en-US" b="0" i="0" dirty="0">
                <a:solidFill>
                  <a:srgbClr val="333333"/>
                </a:solidFill>
                <a:effectLst/>
                <a:latin typeface="Times New Roman" panose="02020603050405020304" pitchFamily="18" charset="0"/>
                <a:cs typeface="Times New Roman" panose="02020603050405020304" pitchFamily="18" charset="0"/>
              </a:rPr>
              <a:t>, 4, 276.</a:t>
            </a:r>
          </a:p>
          <a:p>
            <a:pPr marL="0" lvl="0" indent="0" algn="just" rtl="0">
              <a:lnSpc>
                <a:spcPct val="150000"/>
              </a:lnSpc>
              <a:spcBef>
                <a:spcPts val="0"/>
              </a:spcBef>
              <a:spcAft>
                <a:spcPts val="0"/>
              </a:spcAft>
              <a:buNone/>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[2] </a:t>
            </a:r>
            <a:r>
              <a:rPr lang="en-US" b="0" i="0" dirty="0" err="1">
                <a:solidFill>
                  <a:srgbClr val="333333"/>
                </a:solidFill>
                <a:effectLst/>
                <a:latin typeface="Times New Roman" panose="02020603050405020304" pitchFamily="18" charset="0"/>
                <a:cs typeface="Times New Roman" panose="02020603050405020304" pitchFamily="18" charset="0"/>
              </a:rPr>
              <a:t>Akpoti</a:t>
            </a:r>
            <a:r>
              <a:rPr lang="en-US" b="0" i="0" dirty="0">
                <a:solidFill>
                  <a:srgbClr val="333333"/>
                </a:solidFill>
                <a:effectLst/>
                <a:latin typeface="Times New Roman" panose="02020603050405020304" pitchFamily="18" charset="0"/>
                <a:cs typeface="Times New Roman" panose="02020603050405020304" pitchFamily="18" charset="0"/>
              </a:rPr>
              <a:t>, K., </a:t>
            </a:r>
            <a:r>
              <a:rPr lang="en-US" b="0" i="0" dirty="0" err="1">
                <a:solidFill>
                  <a:srgbClr val="333333"/>
                </a:solidFill>
                <a:effectLst/>
                <a:latin typeface="Times New Roman" panose="02020603050405020304" pitchFamily="18" charset="0"/>
                <a:cs typeface="Times New Roman" panose="02020603050405020304" pitchFamily="18" charset="0"/>
              </a:rPr>
              <a:t>Antwi</a:t>
            </a:r>
            <a:r>
              <a:rPr lang="en-US" b="0" i="0" dirty="0">
                <a:solidFill>
                  <a:srgbClr val="333333"/>
                </a:solidFill>
                <a:effectLst/>
                <a:latin typeface="Times New Roman" panose="02020603050405020304" pitchFamily="18" charset="0"/>
                <a:cs typeface="Times New Roman" panose="02020603050405020304" pitchFamily="18" charset="0"/>
              </a:rPr>
              <a:t>, E. O., &amp; </a:t>
            </a:r>
            <a:r>
              <a:rPr lang="en-US" b="0" i="0" dirty="0" err="1">
                <a:solidFill>
                  <a:srgbClr val="333333"/>
                </a:solidFill>
                <a:effectLst/>
                <a:latin typeface="Times New Roman" panose="02020603050405020304" pitchFamily="18" charset="0"/>
                <a:cs typeface="Times New Roman" panose="02020603050405020304" pitchFamily="18" charset="0"/>
              </a:rPr>
              <a:t>Kabo</a:t>
            </a:r>
            <a:r>
              <a:rPr lang="en-US" b="0" i="0" dirty="0">
                <a:solidFill>
                  <a:srgbClr val="333333"/>
                </a:solidFill>
                <a:effectLst/>
                <a:latin typeface="Times New Roman" panose="02020603050405020304" pitchFamily="18" charset="0"/>
                <a:cs typeface="Times New Roman" panose="02020603050405020304" pitchFamily="18" charset="0"/>
              </a:rPr>
              <a:t>-Bah, A. T. (2016). Impacts of rainfall variability, land use and land cover change on stream flow of the black Volta Basin, West Africa. </a:t>
            </a:r>
            <a:r>
              <a:rPr lang="en-US" b="0" i="1" dirty="0">
                <a:solidFill>
                  <a:srgbClr val="333333"/>
                </a:solidFill>
                <a:effectLst/>
                <a:latin typeface="Times New Roman" panose="02020603050405020304" pitchFamily="18" charset="0"/>
                <a:cs typeface="Times New Roman" panose="02020603050405020304" pitchFamily="18" charset="0"/>
              </a:rPr>
              <a:t>Hydrology</a:t>
            </a:r>
            <a:r>
              <a:rPr lang="en-US" b="0" i="0" dirty="0">
                <a:solidFill>
                  <a:srgbClr val="333333"/>
                </a:solidFill>
                <a:effectLst/>
                <a:latin typeface="Times New Roman" panose="02020603050405020304" pitchFamily="18" charset="0"/>
                <a:cs typeface="Times New Roman" panose="02020603050405020304" pitchFamily="18" charset="0"/>
              </a:rPr>
              <a:t>, 3(3), 26</a:t>
            </a:r>
          </a:p>
          <a:p>
            <a:pPr marL="0" lvl="0" indent="0" algn="just" rtl="0">
              <a:lnSpc>
                <a:spcPct val="150000"/>
              </a:lnSpc>
              <a:spcBef>
                <a:spcPts val="0"/>
              </a:spcBef>
              <a:spcAft>
                <a:spcPts val="0"/>
              </a:spcAft>
              <a:buNone/>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[3] </a:t>
            </a:r>
            <a:r>
              <a:rPr lang="en-US" b="0" i="0" dirty="0">
                <a:solidFill>
                  <a:srgbClr val="333333"/>
                </a:solidFill>
                <a:effectLst/>
                <a:latin typeface="Times New Roman" panose="02020603050405020304" pitchFamily="18" charset="0"/>
                <a:cs typeface="Times New Roman" panose="02020603050405020304" pitchFamily="18" charset="0"/>
              </a:rPr>
              <a:t>Belay, T., &amp; Mengistu, D. A. (2019). Land use and land cover dynamics and drivers in the Muga watershed, Upper Blue Nile basin, Ethiopia. </a:t>
            </a:r>
            <a:r>
              <a:rPr lang="en-US" b="0" i="1" dirty="0">
                <a:solidFill>
                  <a:srgbClr val="333333"/>
                </a:solidFill>
                <a:effectLst/>
                <a:latin typeface="Times New Roman" panose="02020603050405020304" pitchFamily="18" charset="0"/>
                <a:cs typeface="Times New Roman" panose="02020603050405020304" pitchFamily="18" charset="0"/>
              </a:rPr>
              <a:t>Remote Sensing Applications. Society and Environment</a:t>
            </a:r>
            <a:r>
              <a:rPr lang="en-US" b="0" i="0" dirty="0">
                <a:solidFill>
                  <a:srgbClr val="333333"/>
                </a:solidFill>
                <a:effectLst/>
                <a:latin typeface="Times New Roman" panose="02020603050405020304" pitchFamily="18" charset="0"/>
                <a:cs typeface="Times New Roman" panose="02020603050405020304" pitchFamily="18" charset="0"/>
              </a:rPr>
              <a:t>, </a:t>
            </a:r>
            <a:r>
              <a:rPr lang="en-US" b="0" i="0" u="none" strike="noStrike" dirty="0">
                <a:solidFill>
                  <a:srgbClr val="10147E"/>
                </a:solidFill>
                <a:effectLst/>
                <a:latin typeface="Times New Roman" panose="02020603050405020304" pitchFamily="18" charset="0"/>
                <a:cs typeface="Times New Roman" panose="02020603050405020304" pitchFamily="18" charset="0"/>
                <a:hlinkClick r:id="rId4"/>
              </a:rPr>
              <a:t>15</a:t>
            </a:r>
            <a:r>
              <a:rPr lang="en-US" b="0" i="0" dirty="0">
                <a:solidFill>
                  <a:srgbClr val="333333"/>
                </a:solidFill>
                <a:effectLst/>
                <a:latin typeface="Times New Roman" panose="02020603050405020304" pitchFamily="18" charset="0"/>
                <a:cs typeface="Times New Roman" panose="02020603050405020304" pitchFamily="18" charset="0"/>
              </a:rPr>
              <a:t>, 100249.</a:t>
            </a:r>
          </a:p>
          <a:p>
            <a:pPr marL="0" lvl="0" indent="0" algn="just" rtl="0">
              <a:lnSpc>
                <a:spcPct val="150000"/>
              </a:lnSpc>
              <a:spcBef>
                <a:spcPts val="0"/>
              </a:spcBef>
              <a:spcAft>
                <a:spcPts val="0"/>
              </a:spcAft>
              <a:buNone/>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[4] </a:t>
            </a:r>
            <a:r>
              <a:rPr lang="en-US" b="0" i="0" dirty="0" err="1">
                <a:solidFill>
                  <a:srgbClr val="333333"/>
                </a:solidFill>
                <a:effectLst/>
                <a:latin typeface="Times New Roman" panose="02020603050405020304" pitchFamily="18" charset="0"/>
                <a:cs typeface="Times New Roman" panose="02020603050405020304" pitchFamily="18" charset="0"/>
              </a:rPr>
              <a:t>Chakilu</a:t>
            </a:r>
            <a:r>
              <a:rPr lang="en-US" b="0" i="0" dirty="0">
                <a:solidFill>
                  <a:srgbClr val="333333"/>
                </a:solidFill>
                <a:effectLst/>
                <a:latin typeface="Times New Roman" panose="02020603050405020304" pitchFamily="18" charset="0"/>
                <a:cs typeface="Times New Roman" panose="02020603050405020304" pitchFamily="18" charset="0"/>
              </a:rPr>
              <a:t>, G., &amp; </a:t>
            </a:r>
            <a:r>
              <a:rPr lang="en-US" b="0" i="0" dirty="0" err="1">
                <a:solidFill>
                  <a:srgbClr val="333333"/>
                </a:solidFill>
                <a:effectLst/>
                <a:latin typeface="Times New Roman" panose="02020603050405020304" pitchFamily="18" charset="0"/>
                <a:cs typeface="Times New Roman" panose="02020603050405020304" pitchFamily="18" charset="0"/>
              </a:rPr>
              <a:t>Moges</a:t>
            </a:r>
            <a:r>
              <a:rPr lang="en-US" b="0" i="0" dirty="0">
                <a:solidFill>
                  <a:srgbClr val="333333"/>
                </a:solidFill>
                <a:effectLst/>
                <a:latin typeface="Times New Roman" panose="02020603050405020304" pitchFamily="18" charset="0"/>
                <a:cs typeface="Times New Roman" panose="02020603050405020304" pitchFamily="18" charset="0"/>
              </a:rPr>
              <a:t>, M. (2017). Assessing the land use/cover dynamics and its impact on the low flow of </a:t>
            </a:r>
            <a:r>
              <a:rPr lang="en-US" b="0" i="0" dirty="0" err="1">
                <a:solidFill>
                  <a:srgbClr val="333333"/>
                </a:solidFill>
                <a:effectLst/>
                <a:latin typeface="Times New Roman" panose="02020603050405020304" pitchFamily="18" charset="0"/>
                <a:cs typeface="Times New Roman" panose="02020603050405020304" pitchFamily="18" charset="0"/>
              </a:rPr>
              <a:t>Gumara</a:t>
            </a:r>
            <a:r>
              <a:rPr lang="en-US" b="0" i="0" dirty="0">
                <a:solidFill>
                  <a:srgbClr val="333333"/>
                </a:solidFill>
                <a:effectLst/>
                <a:latin typeface="Times New Roman" panose="02020603050405020304" pitchFamily="18" charset="0"/>
                <a:cs typeface="Times New Roman" panose="02020603050405020304" pitchFamily="18" charset="0"/>
              </a:rPr>
              <a:t> Watershed, Upper Blue Nile Basin, Ethiopia. </a:t>
            </a:r>
            <a:r>
              <a:rPr lang="en-US" b="0" i="1" dirty="0" err="1">
                <a:solidFill>
                  <a:srgbClr val="333333"/>
                </a:solidFill>
                <a:effectLst/>
                <a:latin typeface="Times New Roman" panose="02020603050405020304" pitchFamily="18" charset="0"/>
                <a:cs typeface="Times New Roman" panose="02020603050405020304" pitchFamily="18" charset="0"/>
              </a:rPr>
              <a:t>Hydrol</a:t>
            </a:r>
            <a:r>
              <a:rPr lang="en-US" b="0" i="1" dirty="0">
                <a:solidFill>
                  <a:srgbClr val="333333"/>
                </a:solidFill>
                <a:effectLst/>
                <a:latin typeface="Times New Roman" panose="02020603050405020304" pitchFamily="18" charset="0"/>
                <a:cs typeface="Times New Roman" panose="02020603050405020304" pitchFamily="18" charset="0"/>
              </a:rPr>
              <a:t> Current Res</a:t>
            </a:r>
            <a:r>
              <a:rPr lang="en-US" b="0" i="0" dirty="0">
                <a:solidFill>
                  <a:srgbClr val="333333"/>
                </a:solidFill>
                <a:effectLst/>
                <a:latin typeface="Times New Roman" panose="02020603050405020304" pitchFamily="18" charset="0"/>
                <a:cs typeface="Times New Roman" panose="02020603050405020304" pitchFamily="18" charset="0"/>
              </a:rPr>
              <a:t>, </a:t>
            </a:r>
            <a:r>
              <a:rPr lang="en-US" b="0" i="0" u="none" strike="noStrike" dirty="0">
                <a:solidFill>
                  <a:srgbClr val="10147E"/>
                </a:solidFill>
                <a:effectLst/>
                <a:latin typeface="Times New Roman" panose="02020603050405020304" pitchFamily="18" charset="0"/>
                <a:cs typeface="Times New Roman" panose="02020603050405020304" pitchFamily="18" charset="0"/>
                <a:hlinkClick r:id="rId5"/>
              </a:rPr>
              <a:t>7</a:t>
            </a:r>
            <a:r>
              <a:rPr lang="en-US" b="0" i="0" dirty="0">
                <a:solidFill>
                  <a:srgbClr val="333333"/>
                </a:solidFill>
                <a:effectLst/>
                <a:latin typeface="Times New Roman" panose="02020603050405020304" pitchFamily="18" charset="0"/>
                <a:cs typeface="Times New Roman" panose="02020603050405020304" pitchFamily="18" charset="0"/>
              </a:rPr>
              <a:t>, 2. </a:t>
            </a:r>
            <a:r>
              <a:rPr lang="en-US" b="0" i="0" dirty="0" err="1">
                <a:solidFill>
                  <a:srgbClr val="333333"/>
                </a:solidFill>
                <a:effectLst/>
                <a:latin typeface="Times New Roman" panose="02020603050405020304" pitchFamily="18" charset="0"/>
                <a:cs typeface="Times New Roman" panose="02020603050405020304" pitchFamily="18" charset="0"/>
              </a:rPr>
              <a:t>doi</a:t>
            </a:r>
            <a:r>
              <a:rPr lang="en-US" b="0" i="0" dirty="0">
                <a:solidFill>
                  <a:srgbClr val="333333"/>
                </a:solidFill>
                <a:effectLst/>
                <a:latin typeface="Times New Roman" panose="02020603050405020304" pitchFamily="18" charset="0"/>
                <a:cs typeface="Times New Roman" panose="02020603050405020304" pitchFamily="18" charset="0"/>
              </a:rPr>
              <a:t>: 10.4172/2157-7587.1000268</a:t>
            </a:r>
          </a:p>
          <a:p>
            <a:pPr marL="0" lvl="0" indent="0" algn="just" rtl="0">
              <a:lnSpc>
                <a:spcPct val="150000"/>
              </a:lnSpc>
              <a:spcBef>
                <a:spcPts val="0"/>
              </a:spcBef>
              <a:spcAft>
                <a:spcPts val="0"/>
              </a:spcAft>
              <a:buNone/>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[5] </a:t>
            </a:r>
            <a:r>
              <a:rPr lang="en-US" b="0" i="0" dirty="0" err="1">
                <a:solidFill>
                  <a:srgbClr val="333333"/>
                </a:solidFill>
                <a:effectLst/>
                <a:latin typeface="Times New Roman" panose="02020603050405020304" pitchFamily="18" charset="0"/>
                <a:cs typeface="Times New Roman" panose="02020603050405020304" pitchFamily="18" charset="0"/>
              </a:rPr>
              <a:t>Sewnet</a:t>
            </a:r>
            <a:r>
              <a:rPr lang="en-US" b="0" i="0" dirty="0">
                <a:solidFill>
                  <a:srgbClr val="333333"/>
                </a:solidFill>
                <a:effectLst/>
                <a:latin typeface="Times New Roman" panose="02020603050405020304" pitchFamily="18" charset="0"/>
                <a:cs typeface="Times New Roman" panose="02020603050405020304" pitchFamily="18" charset="0"/>
              </a:rPr>
              <a:t>, A. (2015). Land use/cover change at</a:t>
            </a:r>
            <a:r>
              <a:rPr lang="en-US" dirty="0">
                <a:solidFill>
                  <a:srgbClr val="333333"/>
                </a:solidFill>
                <a:latin typeface="Times New Roman" panose="02020603050405020304" pitchFamily="18" charset="0"/>
                <a:cs typeface="Times New Roman" panose="02020603050405020304" pitchFamily="18" charset="0"/>
              </a:rPr>
              <a:t> </a:t>
            </a:r>
            <a:r>
              <a:rPr lang="en-US" b="0" i="0" dirty="0" err="1">
                <a:solidFill>
                  <a:srgbClr val="333333"/>
                </a:solidFill>
                <a:effectLst/>
                <a:latin typeface="Times New Roman" panose="02020603050405020304" pitchFamily="18" charset="0"/>
                <a:cs typeface="Times New Roman" panose="02020603050405020304" pitchFamily="18" charset="0"/>
              </a:rPr>
              <a:t>infraz</a:t>
            </a:r>
            <a:r>
              <a:rPr lang="en-US" b="0" i="0" dirty="0">
                <a:solidFill>
                  <a:srgbClr val="333333"/>
                </a:solidFill>
                <a:effectLst/>
                <a:latin typeface="Times New Roman" panose="02020603050405020304" pitchFamily="18" charset="0"/>
                <a:cs typeface="Times New Roman" panose="02020603050405020304" pitchFamily="18" charset="0"/>
              </a:rPr>
              <a:t> Watershed, North </a:t>
            </a:r>
            <a:r>
              <a:rPr lang="en-US" b="0" i="0" dirty="0" err="1">
                <a:solidFill>
                  <a:srgbClr val="333333"/>
                </a:solidFill>
                <a:effectLst/>
                <a:latin typeface="Times New Roman" panose="02020603050405020304" pitchFamily="18" charset="0"/>
                <a:cs typeface="Times New Roman" panose="02020603050405020304" pitchFamily="18" charset="0"/>
              </a:rPr>
              <a:t>westren</a:t>
            </a:r>
            <a:r>
              <a:rPr lang="en-US" b="0" i="0" dirty="0">
                <a:solidFill>
                  <a:srgbClr val="333333"/>
                </a:solidFill>
                <a:effectLst/>
                <a:latin typeface="Times New Roman" panose="02020603050405020304" pitchFamily="18" charset="0"/>
                <a:cs typeface="Times New Roman" panose="02020603050405020304" pitchFamily="18" charset="0"/>
              </a:rPr>
              <a:t> Ethiopia. </a:t>
            </a:r>
            <a:r>
              <a:rPr lang="en-US" b="0" i="1" dirty="0">
                <a:solidFill>
                  <a:srgbClr val="333333"/>
                </a:solidFill>
                <a:effectLst/>
                <a:latin typeface="Times New Roman" panose="02020603050405020304" pitchFamily="18" charset="0"/>
                <a:cs typeface="Times New Roman" panose="02020603050405020304" pitchFamily="18" charset="0"/>
              </a:rPr>
              <a:t>Journal of Landscape Ecology</a:t>
            </a:r>
            <a:r>
              <a:rPr lang="en-US" b="0" i="0" dirty="0">
                <a:solidFill>
                  <a:srgbClr val="333333"/>
                </a:solidFill>
                <a:effectLst/>
                <a:latin typeface="Times New Roman" panose="02020603050405020304" pitchFamily="18" charset="0"/>
                <a:cs typeface="Times New Roman" panose="02020603050405020304" pitchFamily="18" charset="0"/>
              </a:rPr>
              <a:t>, 8(1), 69–83. </a:t>
            </a:r>
            <a:endParaRPr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
          <p:cNvSpPr txBox="1">
            <a:spLocks noGrp="1"/>
          </p:cNvSpPr>
          <p:nvPr>
            <p:ph type="ctrTitle"/>
          </p:nvPr>
        </p:nvSpPr>
        <p:spPr>
          <a:xfrm>
            <a:off x="1763550" y="2092950"/>
            <a:ext cx="5616900" cy="957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5200"/>
              <a:buNone/>
            </a:pPr>
            <a:r>
              <a:rPr lang="en-US" sz="3600" b="1" dirty="0">
                <a:solidFill>
                  <a:schemeClr val="lt1"/>
                </a:solidFill>
                <a:latin typeface="Times New Roman" panose="02020603050405020304" pitchFamily="18" charset="0"/>
                <a:ea typeface="Montserrat"/>
                <a:cs typeface="Times New Roman" panose="02020603050405020304" pitchFamily="18" charset="0"/>
                <a:sym typeface="Montserrat"/>
              </a:rPr>
              <a:t>Thank You!</a:t>
            </a:r>
            <a:endParaRPr sz="3600" b="1"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pic>
        <p:nvPicPr>
          <p:cNvPr id="305" name="Google Shape;305;p7"/>
          <p:cNvPicPr preferRelativeResize="0"/>
          <p:nvPr/>
        </p:nvPicPr>
        <p:blipFill rotWithShape="1">
          <a:blip r:embed="rId3">
            <a:alphaModFix/>
          </a:blip>
          <a:srcRect/>
          <a:stretch/>
        </p:blipFill>
        <p:spPr>
          <a:xfrm>
            <a:off x="7305600" y="0"/>
            <a:ext cx="1838400" cy="5143501"/>
          </a:xfrm>
          <a:prstGeom prst="rect">
            <a:avLst/>
          </a:prstGeom>
          <a:noFill/>
          <a:ln>
            <a:noFill/>
          </a:ln>
        </p:spPr>
      </p:pic>
      <p:pic>
        <p:nvPicPr>
          <p:cNvPr id="2" name="Picture 1">
            <a:extLst>
              <a:ext uri="{FF2B5EF4-FFF2-40B4-BE49-F238E27FC236}">
                <a16:creationId xmlns:a16="http://schemas.microsoft.com/office/drawing/2014/main" id="{292CDFFA-1BB3-4C02-AF7B-CDDA4B9D497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60" y="109857"/>
            <a:ext cx="2062480" cy="819785"/>
          </a:xfrm>
          <a:prstGeom prst="rect">
            <a:avLst/>
          </a:prstGeom>
          <a:noFill/>
          <a:ln>
            <a:noFill/>
          </a:ln>
        </p:spPr>
      </p:pic>
      <p:pic>
        <p:nvPicPr>
          <p:cNvPr id="3" name="Picture 2">
            <a:extLst>
              <a:ext uri="{FF2B5EF4-FFF2-40B4-BE49-F238E27FC236}">
                <a16:creationId xmlns:a16="http://schemas.microsoft.com/office/drawing/2014/main" id="{E7766AC4-52BF-6247-14E4-57270F720555}"/>
              </a:ext>
            </a:extLst>
          </p:cNvPr>
          <p:cNvPicPr/>
          <p:nvPr/>
        </p:nvPicPr>
        <p:blipFill>
          <a:blip r:embed="rId5"/>
          <a:stretch>
            <a:fillRect/>
          </a:stretch>
        </p:blipFill>
        <p:spPr>
          <a:xfrm>
            <a:off x="84760" y="4718773"/>
            <a:ext cx="7165640" cy="3378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Google Shape;97;p4"/>
          <p:cNvPicPr preferRelativeResize="0"/>
          <p:nvPr/>
        </p:nvPicPr>
        <p:blipFill rotWithShape="1">
          <a:blip r:embed="rId3">
            <a:alphaModFix/>
          </a:blip>
          <a:srcRect/>
          <a:stretch/>
        </p:blipFill>
        <p:spPr>
          <a:xfrm>
            <a:off x="6535123" y="0"/>
            <a:ext cx="2608852" cy="2517002"/>
          </a:xfrm>
          <a:prstGeom prst="rect">
            <a:avLst/>
          </a:prstGeom>
          <a:noFill/>
          <a:ln>
            <a:noFill/>
          </a:ln>
        </p:spPr>
      </p:pic>
      <p:sp>
        <p:nvSpPr>
          <p:cNvPr id="99" name="Google Shape;99;p4"/>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E5B4F4F-66F5-6A7C-3087-14C92B59860F}"/>
              </a:ext>
            </a:extLst>
          </p:cNvPr>
          <p:cNvSpPr txBox="1"/>
          <p:nvPr/>
        </p:nvSpPr>
        <p:spPr>
          <a:xfrm>
            <a:off x="735580" y="499089"/>
            <a:ext cx="7177220" cy="425481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Land Use and Land Cover (LULC) Change Detection is a critical field of study within the realm of environmental monitoring and geospatial analysis. It focuses on tracking alterations in the way land is utilized and the evolving patterns of surface cover over specific time intervals. </a:t>
            </a:r>
          </a:p>
          <a:p>
            <a:pPr marL="285750" indent="-285750" algn="just">
              <a:lnSpc>
                <a:spcPct val="150000"/>
              </a:lnSpc>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This process is pivotal for understanding the dynamic nature of landscapes, identifying areas undergoing transformation, and assessing the impact of human activities on the environment.</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Remote sensing technologies, such as satellite imagery and aerial photography, play a pivotal role in capturing spatial data across large geographical areas.</a:t>
            </a: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By comparing datasets acquired at different points in time, researchers can identify and characterize changes in land use and cover.</a:t>
            </a:r>
          </a:p>
          <a:p>
            <a:pPr marL="285750" indent="-285750" algn="just">
              <a:lnSpc>
                <a:spcPct val="150000"/>
              </a:lnSpc>
              <a:buFont typeface="Wingdings" panose="05000000000000000000" pitchFamily="2" charset="2"/>
              <a:buChar char="q"/>
            </a:pPr>
            <a:r>
              <a:rPr lang="en-US" b="0" i="0" dirty="0">
                <a:solidFill>
                  <a:schemeClr val="tx1"/>
                </a:solidFill>
                <a:effectLst/>
                <a:latin typeface="Times New Roman" panose="02020603050405020304" pitchFamily="18" charset="0"/>
                <a:cs typeface="Times New Roman" panose="02020603050405020304" pitchFamily="18" charset="0"/>
              </a:rPr>
              <a:t>LULC Change Detection has far-reaching implications for environmental science, ecology, urban planning, agriculture, and natural resource management. </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title" idx="4294967295"/>
          </p:nvPr>
        </p:nvSpPr>
        <p:spPr>
          <a:xfrm>
            <a:off x="529913" y="437400"/>
            <a:ext cx="7865288" cy="42687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SzPts val="2800"/>
              <a:buNone/>
            </a:pPr>
            <a:r>
              <a:rPr lang="en-US" sz="1400" b="1" dirty="0">
                <a:latin typeface="Times New Roman" panose="02020603050405020304" pitchFamily="18" charset="0"/>
                <a:ea typeface="Times New Roman"/>
                <a:cs typeface="Times New Roman" panose="02020603050405020304" pitchFamily="18" charset="0"/>
                <a:sym typeface="Times New Roman"/>
              </a:rPr>
              <a:t>Project Aspects : </a:t>
            </a:r>
          </a:p>
          <a:p>
            <a:pPr algn="l"/>
            <a:br>
              <a:rPr lang="en-US" sz="1200" b="1" i="0" dirty="0">
                <a:solidFill>
                  <a:schemeClr val="tx1"/>
                </a:solidFill>
                <a:effectLst/>
                <a:latin typeface="Times New Roman" panose="02020603050405020304" pitchFamily="18" charset="0"/>
                <a:cs typeface="Times New Roman" panose="02020603050405020304" pitchFamily="18" charset="0"/>
              </a:rPr>
            </a:br>
            <a:r>
              <a:rPr lang="en-US" sz="1400" b="1" i="0" dirty="0">
                <a:solidFill>
                  <a:schemeClr val="tx1"/>
                </a:solidFill>
                <a:effectLst/>
                <a:latin typeface="Times New Roman" panose="02020603050405020304" pitchFamily="18" charset="0"/>
                <a:cs typeface="Times New Roman" panose="02020603050405020304" pitchFamily="18" charset="0"/>
              </a:rPr>
              <a:t>Study Area Selection:</a:t>
            </a: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Choose the geographical area of interest based on the project objectives. Consider factors such as size, ecological diversity, and the relevance of the area to the issues being addressed.</a:t>
            </a:r>
            <a:br>
              <a:rPr lang="en-US" sz="1400" b="0" i="0" dirty="0">
                <a:solidFill>
                  <a:schemeClr val="tx1"/>
                </a:solidFill>
                <a:effectLst/>
                <a:latin typeface="Times New Roman" panose="02020603050405020304" pitchFamily="18" charset="0"/>
                <a:cs typeface="Times New Roman" panose="02020603050405020304" pitchFamily="18" charset="0"/>
              </a:rPr>
            </a:b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1" i="0" dirty="0">
                <a:solidFill>
                  <a:schemeClr val="tx1"/>
                </a:solidFill>
                <a:effectLst/>
                <a:latin typeface="Times New Roman" panose="02020603050405020304" pitchFamily="18" charset="0"/>
                <a:cs typeface="Times New Roman" panose="02020603050405020304" pitchFamily="18" charset="0"/>
              </a:rPr>
              <a:t>Data Sources:</a:t>
            </a: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Identify and acquire appropriate data sources, such as satellite imagery, aerial photographs, or LiDAR data. Consider the spatial and temporal resolution of the data based on the project requirements.</a:t>
            </a:r>
            <a:br>
              <a:rPr lang="en-US" sz="1400" b="0" i="0" dirty="0">
                <a:solidFill>
                  <a:schemeClr val="tx1"/>
                </a:solidFill>
                <a:effectLst/>
                <a:latin typeface="Times New Roman" panose="02020603050405020304" pitchFamily="18" charset="0"/>
                <a:cs typeface="Times New Roman" panose="02020603050405020304" pitchFamily="18" charset="0"/>
              </a:rPr>
            </a:b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1" i="0" dirty="0">
                <a:solidFill>
                  <a:schemeClr val="tx1"/>
                </a:solidFill>
                <a:effectLst/>
                <a:latin typeface="Times New Roman" panose="02020603050405020304" pitchFamily="18" charset="0"/>
                <a:cs typeface="Times New Roman" panose="02020603050405020304" pitchFamily="18" charset="0"/>
              </a:rPr>
              <a:t>Data Preprocessing:</a:t>
            </a: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Conduct preprocessing steps, including image calibration, atmospheric correction, and geometric correction, to ensure the accuracy and reliability of the data.</a:t>
            </a:r>
            <a:br>
              <a:rPr lang="en-US" sz="1400" b="0" i="0" dirty="0">
                <a:solidFill>
                  <a:schemeClr val="tx1"/>
                </a:solidFill>
                <a:effectLst/>
                <a:latin typeface="Times New Roman" panose="02020603050405020304" pitchFamily="18" charset="0"/>
                <a:cs typeface="Times New Roman" panose="02020603050405020304" pitchFamily="18" charset="0"/>
              </a:rPr>
            </a:b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1" i="0" dirty="0">
                <a:solidFill>
                  <a:schemeClr val="tx1"/>
                </a:solidFill>
                <a:effectLst/>
                <a:latin typeface="Times New Roman" panose="02020603050405020304" pitchFamily="18" charset="0"/>
                <a:cs typeface="Times New Roman" panose="02020603050405020304" pitchFamily="18" charset="0"/>
              </a:rPr>
              <a:t>Change Detection Methods:</a:t>
            </a: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Select appropriate change detection methods to compare different time periods. This may involve pixel-based or object-based change detection approaches.</a:t>
            </a:r>
            <a:br>
              <a:rPr lang="en-US" sz="1400" b="0" i="0" dirty="0">
                <a:solidFill>
                  <a:schemeClr val="tx1"/>
                </a:solidFill>
                <a:effectLst/>
                <a:latin typeface="Times New Roman" panose="02020603050405020304" pitchFamily="18" charset="0"/>
                <a:cs typeface="Times New Roman" panose="02020603050405020304" pitchFamily="18" charset="0"/>
              </a:rPr>
            </a:b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1" i="0" dirty="0">
                <a:solidFill>
                  <a:schemeClr val="tx1"/>
                </a:solidFill>
                <a:effectLst/>
                <a:latin typeface="Times New Roman" panose="02020603050405020304" pitchFamily="18" charset="0"/>
                <a:cs typeface="Times New Roman" panose="02020603050405020304" pitchFamily="18" charset="0"/>
              </a:rPr>
              <a:t>Integration with Other Data:</a:t>
            </a:r>
            <a:br>
              <a:rPr lang="en-US" sz="1400" b="0" i="0" dirty="0">
                <a:solidFill>
                  <a:schemeClr val="tx1"/>
                </a:solidFill>
                <a:effectLst/>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Consider integrating LULC data with other relevant datasets, such as socio-economic data or climate data, to provide a more comprehensive understanding of the factors influencing land use changes.</a:t>
            </a:r>
            <a:br>
              <a:rPr lang="en-US" sz="1200" b="0" i="0" dirty="0">
                <a:solidFill>
                  <a:schemeClr val="tx1"/>
                </a:solidFill>
                <a:effectLst/>
                <a:latin typeface="Times New Roman" panose="02020603050405020304" pitchFamily="18" charset="0"/>
                <a:cs typeface="Times New Roman" panose="02020603050405020304" pitchFamily="18" charset="0"/>
              </a:rPr>
            </a:br>
            <a:endPar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97" name="Google Shape;97;p4"/>
          <p:cNvPicPr preferRelativeResize="0"/>
          <p:nvPr/>
        </p:nvPicPr>
        <p:blipFill rotWithShape="1">
          <a:blip r:embed="rId3">
            <a:alphaModFix/>
          </a:blip>
          <a:srcRect/>
          <a:stretch/>
        </p:blipFill>
        <p:spPr>
          <a:xfrm>
            <a:off x="6535123" y="0"/>
            <a:ext cx="2608852" cy="2517002"/>
          </a:xfrm>
          <a:prstGeom prst="rect">
            <a:avLst/>
          </a:prstGeom>
          <a:noFill/>
          <a:ln>
            <a:noFill/>
          </a:ln>
        </p:spPr>
      </p:pic>
      <p:sp>
        <p:nvSpPr>
          <p:cNvPr id="99" name="Google Shape;99;p4"/>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60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ab895c9b6c_0_111"/>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g2ab895c9b6c_0_111"/>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a:solidFill>
                  <a:schemeClr val="lt1"/>
                </a:solidFill>
                <a:latin typeface="Times New Roman"/>
                <a:ea typeface="Times New Roman"/>
                <a:cs typeface="Times New Roman"/>
                <a:sym typeface="Times New Roman"/>
              </a:rPr>
              <a:t>Problem Statement</a:t>
            </a:r>
            <a:endParaRPr b="1">
              <a:solidFill>
                <a:schemeClr val="lt1"/>
              </a:solidFill>
              <a:latin typeface="Montserrat"/>
              <a:ea typeface="Montserrat"/>
              <a:cs typeface="Montserrat"/>
              <a:sym typeface="Montserrat"/>
            </a:endParaRPr>
          </a:p>
        </p:txBody>
      </p:sp>
      <p:pic>
        <p:nvPicPr>
          <p:cNvPr id="107" name="Google Shape;107;g2ab895c9b6c_0_111"/>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4294967295"/>
          </p:nvPr>
        </p:nvSpPr>
        <p:spPr>
          <a:xfrm>
            <a:off x="736871" y="315431"/>
            <a:ext cx="7247029" cy="4715194"/>
          </a:xfrm>
          <a:prstGeom prst="rect">
            <a:avLst/>
          </a:prstGeom>
          <a:noFill/>
          <a:ln>
            <a:noFill/>
          </a:ln>
        </p:spPr>
        <p:txBody>
          <a:bodyPr spcFirstLastPara="1" wrap="square" lIns="91425" tIns="91425" rIns="91425" bIns="91425" anchor="t" anchorCtr="0">
            <a:normAutofit/>
          </a:bodyPr>
          <a:lstStyle/>
          <a:p>
            <a:pPr marL="139700" lvl="0" indent="0" algn="just" rtl="0">
              <a:lnSpc>
                <a:spcPct val="150000"/>
              </a:lnSpc>
              <a:spcBef>
                <a:spcPts val="0"/>
              </a:spcBef>
              <a:spcAft>
                <a:spcPts val="0"/>
              </a:spcAft>
              <a:buClr>
                <a:schemeClr val="dk1"/>
              </a:buClr>
              <a:buSzPts val="1400"/>
              <a:buNone/>
            </a:pPr>
            <a:endParaRPr lang="en-US" sz="1400" b="1" dirty="0">
              <a:solidFill>
                <a:schemeClr val="dk1"/>
              </a:solidFill>
              <a:latin typeface="Times New Roman"/>
              <a:ea typeface="Times New Roman"/>
              <a:cs typeface="Times New Roman"/>
              <a:sym typeface="Times New Roman"/>
            </a:endParaRPr>
          </a:p>
          <a:p>
            <a:pPr algn="just">
              <a:buFont typeface="Wingdings" panose="05000000000000000000" pitchFamily="2" charset="2"/>
              <a:buChar char="q"/>
            </a:pPr>
            <a:r>
              <a:rPr lang="en-US" sz="1400" b="1" i="0" dirty="0">
                <a:solidFill>
                  <a:schemeClr val="tx1"/>
                </a:solidFill>
                <a:effectLst/>
                <a:latin typeface="Times New Roman" panose="02020603050405020304" pitchFamily="18" charset="0"/>
                <a:cs typeface="Times New Roman" panose="02020603050405020304" pitchFamily="18" charset="0"/>
              </a:rPr>
              <a:t>Finding Data for LULC Change Detection in a Specific Area :</a:t>
            </a:r>
          </a:p>
          <a:p>
            <a:pPr marL="114300" indent="0" algn="just">
              <a:buNone/>
            </a:pPr>
            <a:r>
              <a:rPr lang="en-US" sz="1400" b="0" i="0" dirty="0">
                <a:solidFill>
                  <a:schemeClr val="tx1"/>
                </a:solidFill>
                <a:effectLst/>
                <a:latin typeface="Times New Roman" panose="02020603050405020304" pitchFamily="18" charset="0"/>
                <a:cs typeface="Times New Roman" panose="02020603050405020304" pitchFamily="18" charset="0"/>
              </a:rPr>
              <a:t>In the pursuit of conducting a comprehensive Land Use and Land Cover (LULC) Change Detection analysis for a particular area, the primary challenge lies in acquiring accurate and relevant data. This encompasses satellite imagery, aerial photographs, or other geospatial datasets essential for capturing the landscape's evolution over time. The absence of suitable and up-to-date data hinders the ability to conduct meaningful analyses, limiting our understanding of critical land use changes and their potential environmental impacts.</a:t>
            </a:r>
          </a:p>
          <a:p>
            <a:pPr marL="114300" indent="0" algn="just">
              <a:buNone/>
            </a:pPr>
            <a:endParaRPr lang="en-US" sz="14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114300" indent="0" algn="just">
              <a:buNone/>
            </a:pPr>
            <a:r>
              <a:rPr lang="en-IN" sz="1400" b="1" i="0" dirty="0">
                <a:solidFill>
                  <a:schemeClr val="tx1"/>
                </a:solidFill>
                <a:effectLst/>
                <a:latin typeface="Times New Roman" panose="02020603050405020304" pitchFamily="18" charset="0"/>
                <a:cs typeface="Times New Roman" panose="02020603050405020304" pitchFamily="18" charset="0"/>
              </a:rPr>
              <a:t>1. Open Data Initiatives:</a:t>
            </a:r>
            <a:endParaRPr lang="en-IN" sz="1400" b="0" i="0" dirty="0">
              <a:solidFill>
                <a:schemeClr val="tx1"/>
              </a:solidFill>
              <a:effectLst/>
              <a:latin typeface="Times New Roman" panose="02020603050405020304" pitchFamily="18" charset="0"/>
              <a:cs typeface="Times New Roman" panose="02020603050405020304" pitchFamily="18" charset="0"/>
            </a:endParaRPr>
          </a:p>
          <a:p>
            <a:pPr marL="114300" indent="0" algn="just">
              <a:buNone/>
            </a:pPr>
            <a:r>
              <a:rPr lang="en-IN" sz="1400" b="0" i="0" dirty="0">
                <a:solidFill>
                  <a:schemeClr val="tx1"/>
                </a:solidFill>
                <a:effectLst/>
                <a:latin typeface="Times New Roman" panose="02020603050405020304" pitchFamily="18" charset="0"/>
                <a:cs typeface="Times New Roman" panose="02020603050405020304" pitchFamily="18" charset="0"/>
              </a:rPr>
              <a:t>Leverage open data initiatives and repositories that provide freely accessible geospatial datasets. Platforms like NASA Earthdata, USGS Earth Explorer, or other national geospatial data portals can be valuable resources for obtaining data.</a:t>
            </a:r>
          </a:p>
          <a:p>
            <a:pPr marL="114300" indent="0" algn="just">
              <a:buNone/>
            </a:pPr>
            <a:endParaRPr lang="en-IN" sz="1400" b="0" i="0" dirty="0">
              <a:solidFill>
                <a:schemeClr val="tx1"/>
              </a:solidFill>
              <a:effectLst/>
              <a:latin typeface="Times New Roman" panose="02020603050405020304" pitchFamily="18" charset="0"/>
              <a:cs typeface="Times New Roman" panose="02020603050405020304" pitchFamily="18" charset="0"/>
            </a:endParaRPr>
          </a:p>
          <a:p>
            <a:pPr marL="114300" indent="0" algn="just">
              <a:buNone/>
            </a:pPr>
            <a:r>
              <a:rPr lang="en-US" sz="1400" b="1" i="0" dirty="0">
                <a:solidFill>
                  <a:schemeClr val="tx1"/>
                </a:solidFill>
                <a:effectLst/>
                <a:latin typeface="Times New Roman" panose="02020603050405020304" pitchFamily="18" charset="0"/>
                <a:cs typeface="Times New Roman" panose="02020603050405020304" pitchFamily="18" charset="0"/>
              </a:rPr>
              <a:t>2. Crowdsourced Data and Citizen Science:</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114300" indent="0" algn="just">
              <a:buNone/>
            </a:pPr>
            <a:r>
              <a:rPr lang="en-US" sz="1400" b="0" i="0" dirty="0">
                <a:solidFill>
                  <a:schemeClr val="tx1"/>
                </a:solidFill>
                <a:effectLst/>
                <a:latin typeface="Times New Roman" panose="02020603050405020304" pitchFamily="18" charset="0"/>
                <a:cs typeface="Times New Roman" panose="02020603050405020304" pitchFamily="18" charset="0"/>
              </a:rPr>
              <a:t>Explore the potential of crowdsourced data and citizen science initiatives to supplement traditional datasets. Platforms like Bhoonidhi or Copernicus.</a:t>
            </a:r>
          </a:p>
          <a:p>
            <a:pPr marL="114300" indent="0" algn="l">
              <a:buNone/>
            </a:pPr>
            <a:endParaRPr lang="en-IN" sz="1400" b="0" i="0" dirty="0">
              <a:solidFill>
                <a:srgbClr val="374151"/>
              </a:solidFill>
              <a:effectLst/>
              <a:latin typeface="Söhne"/>
            </a:endParaRPr>
          </a:p>
          <a:p>
            <a:pPr marL="457200" lvl="0" indent="-317500" algn="just" rtl="0">
              <a:lnSpc>
                <a:spcPct val="150000"/>
              </a:lnSpc>
              <a:spcBef>
                <a:spcPts val="0"/>
              </a:spcBef>
              <a:spcAft>
                <a:spcPts val="0"/>
              </a:spcAft>
              <a:buClr>
                <a:schemeClr val="dk1"/>
              </a:buClr>
              <a:buSzPts val="1400"/>
              <a:buFont typeface="Times New Roman"/>
              <a:buAutoNum type="arabicPeriod"/>
            </a:pPr>
            <a:endParaRPr lang="en-US" sz="1400" b="1" dirty="0">
              <a:solidFill>
                <a:schemeClr val="dk1"/>
              </a:solidFill>
              <a:latin typeface="Times New Roman"/>
              <a:ea typeface="Times New Roman"/>
              <a:cs typeface="Times New Roman"/>
              <a:sym typeface="Times New Roman"/>
            </a:endParaRPr>
          </a:p>
        </p:txBody>
      </p:sp>
      <p:pic>
        <p:nvPicPr>
          <p:cNvPr id="115" name="Google Shape;115;p5"/>
          <p:cNvPicPr preferRelativeResize="0"/>
          <p:nvPr/>
        </p:nvPicPr>
        <p:blipFill rotWithShape="1">
          <a:blip r:embed="rId3">
            <a:alphaModFix/>
          </a:blip>
          <a:srcRect/>
          <a:stretch/>
        </p:blipFill>
        <p:spPr>
          <a:xfrm>
            <a:off x="0" y="0"/>
            <a:ext cx="2068127" cy="2520023"/>
          </a:xfrm>
          <a:prstGeom prst="rect">
            <a:avLst/>
          </a:prstGeom>
          <a:noFill/>
          <a:ln>
            <a:noFill/>
          </a:ln>
        </p:spPr>
      </p:pic>
      <p:sp>
        <p:nvSpPr>
          <p:cNvPr id="117" name="Google Shape;117;p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ab895c9b6c_0_143"/>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g2ab895c9b6c_0_143"/>
          <p:cNvSpPr txBox="1">
            <a:spLocks noGrp="1"/>
          </p:cNvSpPr>
          <p:nvPr>
            <p:ph type="title"/>
          </p:nvPr>
        </p:nvSpPr>
        <p:spPr>
          <a:xfrm>
            <a:off x="2226125" y="2190900"/>
            <a:ext cx="4698300" cy="7617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lt1"/>
              </a:buClr>
              <a:buSzPts val="2100"/>
              <a:buFont typeface="Times New Roman"/>
              <a:buNone/>
            </a:pPr>
            <a:r>
              <a:rPr lang="en-US" b="1" dirty="0">
                <a:solidFill>
                  <a:schemeClr val="lt1"/>
                </a:solidFill>
                <a:latin typeface="Times New Roman"/>
                <a:ea typeface="Times New Roman"/>
                <a:cs typeface="Times New Roman"/>
                <a:sym typeface="Times New Roman"/>
              </a:rPr>
              <a:t>Specification Software</a:t>
            </a:r>
            <a:endParaRPr b="1" dirty="0">
              <a:solidFill>
                <a:schemeClr val="lt1"/>
              </a:solidFill>
              <a:latin typeface="Montserrat"/>
              <a:ea typeface="Montserrat"/>
              <a:cs typeface="Montserrat"/>
              <a:sym typeface="Montserrat"/>
            </a:endParaRPr>
          </a:p>
        </p:txBody>
      </p:sp>
      <p:pic>
        <p:nvPicPr>
          <p:cNvPr id="205" name="Google Shape;205;g2ab895c9b6c_0_143"/>
          <p:cNvPicPr preferRelativeResize="0"/>
          <p:nvPr/>
        </p:nvPicPr>
        <p:blipFill rotWithShape="1">
          <a:blip r:embed="rId3">
            <a:alphaModFix/>
          </a:blip>
          <a:srcRect/>
          <a:stretch/>
        </p:blipFill>
        <p:spPr>
          <a:xfrm>
            <a:off x="1" y="3821885"/>
            <a:ext cx="9144003" cy="13216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2ab895c9b6c_0_209"/>
          <p:cNvPicPr preferRelativeResize="0"/>
          <p:nvPr/>
        </p:nvPicPr>
        <p:blipFill rotWithShape="1">
          <a:blip r:embed="rId3">
            <a:alphaModFix/>
          </a:blip>
          <a:srcRect/>
          <a:stretch/>
        </p:blipFill>
        <p:spPr>
          <a:xfrm>
            <a:off x="6535150" y="0"/>
            <a:ext cx="2608852" cy="2517002"/>
          </a:xfrm>
          <a:prstGeom prst="rect">
            <a:avLst/>
          </a:prstGeom>
          <a:noFill/>
          <a:ln>
            <a:noFill/>
          </a:ln>
        </p:spPr>
      </p:pic>
      <p:sp>
        <p:nvSpPr>
          <p:cNvPr id="214" name="Google Shape;214;g2ab895c9b6c_0_20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ab895c9b6c_0_209"/>
          <p:cNvSpPr txBox="1"/>
          <p:nvPr/>
        </p:nvSpPr>
        <p:spPr>
          <a:xfrm>
            <a:off x="1042819" y="525350"/>
            <a:ext cx="7189800" cy="421650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600" b="1" dirty="0">
                <a:solidFill>
                  <a:schemeClr val="dk1"/>
                </a:solidFill>
                <a:latin typeface="Times New Roman"/>
                <a:ea typeface="Times New Roman"/>
                <a:cs typeface="Times New Roman"/>
                <a:sym typeface="Times New Roman"/>
              </a:rPr>
              <a:t>The software requirements are as follows :</a:t>
            </a:r>
            <a:endParaRPr dirty="0">
              <a:solidFill>
                <a:schemeClr val="dk1"/>
              </a:solidFill>
              <a:latin typeface="Times New Roman"/>
              <a:ea typeface="Times New Roman"/>
              <a:cs typeface="Times New Roman"/>
              <a:sym typeface="Times New Roman"/>
            </a:endParaRPr>
          </a:p>
          <a:p>
            <a:pPr algn="l"/>
            <a:r>
              <a:rPr lang="en-IN" b="1" i="0" dirty="0">
                <a:solidFill>
                  <a:schemeClr val="tx1"/>
                </a:solidFill>
                <a:effectLst/>
                <a:latin typeface="Times New Roman" panose="02020603050405020304" pitchFamily="18" charset="0"/>
                <a:cs typeface="Times New Roman" panose="02020603050405020304" pitchFamily="18" charset="0"/>
              </a:rPr>
              <a:t>QGIS (Quantum GIS):</a:t>
            </a:r>
            <a:endParaRPr lang="en-IN" b="0" i="0" dirty="0">
              <a:solidFill>
                <a:schemeClr val="tx1"/>
              </a:solidFill>
              <a:effectLst/>
              <a:latin typeface="Times New Roman" panose="02020603050405020304" pitchFamily="18" charset="0"/>
              <a:cs typeface="Times New Roman" panose="02020603050405020304" pitchFamily="18" charset="0"/>
            </a:endParaRPr>
          </a:p>
          <a:p>
            <a:pPr algn="l"/>
            <a:r>
              <a:rPr lang="en-IN" b="1" i="0" dirty="0">
                <a:solidFill>
                  <a:schemeClr val="tx1"/>
                </a:solidFill>
                <a:effectLst/>
                <a:latin typeface="Times New Roman" panose="02020603050405020304" pitchFamily="18" charset="0"/>
                <a:cs typeface="Times New Roman" panose="02020603050405020304" pitchFamily="18" charset="0"/>
              </a:rPr>
              <a:t>Role:</a:t>
            </a:r>
            <a:r>
              <a:rPr lang="en-IN" b="0" i="0" dirty="0">
                <a:solidFill>
                  <a:schemeClr val="tx1"/>
                </a:solidFill>
                <a:effectLst/>
                <a:latin typeface="Times New Roman" panose="02020603050405020304" pitchFamily="18" charset="0"/>
                <a:cs typeface="Times New Roman" panose="02020603050405020304" pitchFamily="18" charset="0"/>
              </a:rPr>
              <a:t> QGIS is an open-source Geographic Information System (GIS) software that provides powerful tools for spatial analysis, mapping, and data visualization.</a:t>
            </a:r>
          </a:p>
          <a:p>
            <a:pPr algn="l"/>
            <a:endParaRPr lang="en-IN"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Google Earth Pro:</a:t>
            </a:r>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Role:</a:t>
            </a:r>
            <a:r>
              <a:rPr lang="en-US" b="0" i="0" dirty="0">
                <a:solidFill>
                  <a:schemeClr val="tx1"/>
                </a:solidFill>
                <a:effectLst/>
                <a:latin typeface="Times New Roman" panose="02020603050405020304" pitchFamily="18" charset="0"/>
                <a:cs typeface="Times New Roman" panose="02020603050405020304" pitchFamily="18" charset="0"/>
              </a:rPr>
              <a:t> Google Earth Pro is a user-friendly and widely accessible tool that allows users to explore and analyze geospatial data globally. </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Bhoonidhi:</a:t>
            </a:r>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Role:</a:t>
            </a:r>
            <a:r>
              <a:rPr lang="en-US" b="0" i="0" dirty="0">
                <a:solidFill>
                  <a:schemeClr val="tx1"/>
                </a:solidFill>
                <a:effectLst/>
                <a:latin typeface="Times New Roman" panose="02020603050405020304" pitchFamily="18" charset="0"/>
                <a:cs typeface="Times New Roman" panose="02020603050405020304" pitchFamily="18" charset="0"/>
              </a:rPr>
              <a:t> Bhoonidhi is a GIS software developed by the National Remote Sensing Centre (NRSC) in India. It is specifically designed for land management and natural resource monitoring, making it suitable for LULC change detection in the Indian context.</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Copernicus (Sentinel Hub):</a:t>
            </a:r>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i="0" dirty="0">
                <a:solidFill>
                  <a:schemeClr val="tx1"/>
                </a:solidFill>
                <a:effectLst/>
                <a:latin typeface="Times New Roman" panose="02020603050405020304" pitchFamily="18" charset="0"/>
                <a:cs typeface="Times New Roman" panose="02020603050405020304" pitchFamily="18" charset="0"/>
              </a:rPr>
              <a:t>Role:</a:t>
            </a:r>
            <a:r>
              <a:rPr lang="en-US" b="0" i="0" dirty="0">
                <a:solidFill>
                  <a:schemeClr val="tx1"/>
                </a:solidFill>
                <a:effectLst/>
                <a:latin typeface="Times New Roman" panose="02020603050405020304" pitchFamily="18" charset="0"/>
                <a:cs typeface="Times New Roman" panose="02020603050405020304" pitchFamily="18" charset="0"/>
              </a:rPr>
              <a:t> Copernicus, specifically through the Sentinel Hub, is part of the European Union's Earth Observation program. It provides access to a wealth of Sentinel satellite data, making it valuable for monitoring land changes at a global scale.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3856</TotalTime>
  <Words>1903</Words>
  <Application>Microsoft Office PowerPoint</Application>
  <PresentationFormat>On-screen Show (16:9)</PresentationFormat>
  <Paragraphs>117</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Montserrat</vt:lpstr>
      <vt:lpstr>Söhne</vt:lpstr>
      <vt:lpstr>Times New Roman</vt:lpstr>
      <vt:lpstr>Wingdings</vt:lpstr>
      <vt:lpstr>Simple Light</vt:lpstr>
      <vt:lpstr>PowerPoint Presentation</vt:lpstr>
      <vt:lpstr>LULC Change Detection   Land Use and Land Cover (LULC) Change Detection refers to the process of identifying and analyzing alterations in the  types and patterns of land use and land cover over a specific period of time. </vt:lpstr>
      <vt:lpstr>Introduction</vt:lpstr>
      <vt:lpstr>PowerPoint Presentation</vt:lpstr>
      <vt:lpstr>Project Aspects :   Study Area Selection: Choose the geographical area of interest based on the project objectives. Consider factors such as size, ecological diversity, and the relevance of the area to the issues being addressed.  Data Sources: Identify and acquire appropriate data sources, such as satellite imagery, aerial photographs, or LiDAR data. Consider the spatial and temporal resolution of the data based on the project requirements.  Data Preprocessing: Conduct preprocessing steps, including image calibration, atmospheric correction, and geometric correction, to ensure the accuracy and reliability of the data.  Change Detection Methods: Select appropriate change detection methods to compare different time periods. This may involve pixel-based or object-based change detection approaches.  Integration with Other Data: Consider integrating LULC data with other relevant datasets, such as socio-economic data or climate data, to provide a more comprehensive understanding of the factors influencing land use changes. </vt:lpstr>
      <vt:lpstr>Problem Statement</vt:lpstr>
      <vt:lpstr>PowerPoint Presentation</vt:lpstr>
      <vt:lpstr>Specification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Future Scope</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91880</dc:creator>
  <cp:lastModifiedBy>chandrakant dhule</cp:lastModifiedBy>
  <cp:revision>36</cp:revision>
  <dcterms:modified xsi:type="dcterms:W3CDTF">2024-06-01T09:17:31Z</dcterms:modified>
</cp:coreProperties>
</file>